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0" r:id="rId2"/>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84BAC99-84B3-45CE-969C-1186C6B8680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4BAC99-84B3-45CE-969C-1186C6B8680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8" name="Номер слайда 7"/>
          <p:cNvSpPr>
            <a:spLocks noGrp="1"/>
          </p:cNvSpPr>
          <p:nvPr>
            <p:ph type="sldNum" sz="quarter" idx="11"/>
          </p:nvPr>
        </p:nvSpPr>
        <p:spPr/>
        <p:txBody>
          <a:bodyPr/>
          <a:lstStyle/>
          <a:p>
            <a:fld id="{284BAC99-84B3-45CE-969C-1186C6B8680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1D31D00-2DB4-4BF6-A57E-F9FA31A6B8EF}" type="datetimeFigureOut">
              <a:rPr lang="ru-RU" smtClean="0"/>
              <a:pPr/>
              <a:t>15.11.2010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284BAC99-84B3-45CE-969C-1186C6B8680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21D31D00-2DB4-4BF6-A57E-F9FA31A6B8EF}" type="datetimeFigureOut">
              <a:rPr lang="ru-RU" smtClean="0"/>
              <a:pPr/>
              <a:t>15.11.2010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4BAC99-84B3-45CE-969C-1186C6B8680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1D31D00-2DB4-4BF6-A57E-F9FA31A6B8EF}" type="datetimeFigureOut">
              <a:rPr lang="ru-RU" smtClean="0"/>
              <a:pPr/>
              <a:t>15.11.2010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84BAC99-84B3-45CE-969C-1186C6B8680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1500166" y="3429000"/>
            <a:ext cx="4286250" cy="3209925"/>
          </a:xfrm>
          <a:prstGeom prst="rect">
            <a:avLst/>
          </a:prstGeom>
          <a:noFill/>
          <a:ln w="9525">
            <a:noFill/>
            <a:miter lim="800000"/>
            <a:headEnd/>
            <a:tailEnd/>
          </a:ln>
          <a:effectLst/>
        </p:spPr>
      </p:pic>
      <p:pic>
        <p:nvPicPr>
          <p:cNvPr id="12293" name="Picture 5"/>
          <p:cNvPicPr>
            <a:picLocks noChangeAspect="1" noChangeArrowheads="1"/>
          </p:cNvPicPr>
          <p:nvPr/>
        </p:nvPicPr>
        <p:blipFill>
          <a:blip r:embed="rId3" cstate="print"/>
          <a:srcRect/>
          <a:stretch>
            <a:fillRect/>
          </a:stretch>
        </p:blipFill>
        <p:spPr bwMode="auto">
          <a:xfrm>
            <a:off x="4857752" y="428604"/>
            <a:ext cx="3929058" cy="4911323"/>
          </a:xfrm>
          <a:prstGeom prst="rect">
            <a:avLst/>
          </a:prstGeom>
          <a:noFill/>
          <a:ln w="9525">
            <a:noFill/>
            <a:miter lim="800000"/>
            <a:headEnd/>
            <a:tailEnd/>
          </a:ln>
          <a:effectLst/>
        </p:spPr>
      </p:pic>
      <p:pic>
        <p:nvPicPr>
          <p:cNvPr id="12290" name="Picture 2"/>
          <p:cNvPicPr>
            <a:picLocks noChangeAspect="1" noChangeArrowheads="1"/>
          </p:cNvPicPr>
          <p:nvPr/>
        </p:nvPicPr>
        <p:blipFill>
          <a:blip r:embed="rId4" cstate="print"/>
          <a:srcRect/>
          <a:stretch>
            <a:fillRect/>
          </a:stretch>
        </p:blipFill>
        <p:spPr bwMode="auto">
          <a:xfrm>
            <a:off x="357158" y="428604"/>
            <a:ext cx="2857500" cy="4314825"/>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ru-RU" dirty="0" smtClean="0"/>
              <a:t>Рабочие процедуры и документация бухгалтерии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76"/>
            <a:ext cx="7467600" cy="1143000"/>
          </a:xfrm>
        </p:spPr>
        <p:txBody>
          <a:bodyPr/>
          <a:lstStyle/>
          <a:p>
            <a:r>
              <a:rPr lang="ru-RU" dirty="0" smtClean="0"/>
              <a:t>Бухгалтерский баланс</a:t>
            </a:r>
            <a:endParaRPr lang="ru-RU"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85786" y="642918"/>
            <a:ext cx="7286676" cy="3266669"/>
          </a:xfrm>
          <a:prstGeom prst="rect">
            <a:avLst/>
          </a:prstGeom>
          <a:noFill/>
          <a:ln w="9525">
            <a:noFill/>
            <a:miter lim="800000"/>
            <a:headEnd/>
            <a:tailEnd/>
          </a:ln>
          <a:effectLst/>
        </p:spPr>
      </p:pic>
      <p:sp>
        <p:nvSpPr>
          <p:cNvPr id="5" name="Прямоугольник 4"/>
          <p:cNvSpPr/>
          <p:nvPr/>
        </p:nvSpPr>
        <p:spPr>
          <a:xfrm>
            <a:off x="0" y="3929066"/>
            <a:ext cx="9429784" cy="2554545"/>
          </a:xfrm>
          <a:prstGeom prst="rect">
            <a:avLst/>
          </a:prstGeom>
        </p:spPr>
        <p:txBody>
          <a:bodyPr wrap="square">
            <a:spAutoFit/>
          </a:bodyPr>
          <a:lstStyle/>
          <a:p>
            <a:r>
              <a:rPr lang="ru-RU" sz="1600" dirty="0" smtClean="0"/>
              <a:t>Бухгалтерский баланс — основная форма бухгалтерской отчетности, способ группировки активов и пассивов организации в денежном выражении. Он характеризует имущественное и финансовое состояние организации на отчетную дату.</a:t>
            </a:r>
          </a:p>
          <a:p>
            <a:endParaRPr lang="ru-RU" sz="1600" dirty="0" smtClean="0"/>
          </a:p>
          <a:p>
            <a:r>
              <a:rPr lang="ru-RU" sz="1600" dirty="0" smtClean="0"/>
              <a:t>Имеет форму двусторонней таблицы: одна сторона — активы, то есть требования и вложения; вторая — пассивы, то есть обязательства и капитал.</a:t>
            </a:r>
          </a:p>
          <a:p>
            <a:endParaRPr lang="ru-RU" sz="1600" dirty="0" smtClean="0"/>
          </a:p>
          <a:p>
            <a:r>
              <a:rPr lang="ru-RU" sz="1600" dirty="0" smtClean="0"/>
              <a:t>Основное свойство отчёта в том, что суммарные активы всегда равны суммарным пассивам. Это обусловлено тем, что при отражении операций на счетах в балансе соблюдается принцип двойной записи.</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0"/>
            <a:ext cx="6900882" cy="1011222"/>
          </a:xfrm>
        </p:spPr>
        <p:txBody>
          <a:bodyPr/>
          <a:lstStyle/>
          <a:p>
            <a:pPr algn="r"/>
            <a:r>
              <a:rPr lang="ru-RU" dirty="0" smtClean="0"/>
              <a:t>Кредитный договор</a:t>
            </a:r>
            <a:endParaRPr lang="ru-RU"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14282" y="1071546"/>
            <a:ext cx="4795074" cy="4525963"/>
          </a:xfrm>
          <a:prstGeom prst="rect">
            <a:avLst/>
          </a:prstGeom>
          <a:noFill/>
          <a:ln w="9525">
            <a:noFill/>
            <a:miter lim="800000"/>
            <a:headEnd/>
            <a:tailEnd/>
          </a:ln>
          <a:effectLst/>
        </p:spPr>
      </p:pic>
      <p:sp>
        <p:nvSpPr>
          <p:cNvPr id="5" name="Прямоугольник 4"/>
          <p:cNvSpPr/>
          <p:nvPr/>
        </p:nvSpPr>
        <p:spPr>
          <a:xfrm>
            <a:off x="5000628" y="1000108"/>
            <a:ext cx="3857652" cy="5632311"/>
          </a:xfrm>
          <a:prstGeom prst="rect">
            <a:avLst/>
          </a:prstGeom>
        </p:spPr>
        <p:txBody>
          <a:bodyPr wrap="square">
            <a:spAutoFit/>
          </a:bodyPr>
          <a:lstStyle/>
          <a:p>
            <a:pPr algn="just"/>
            <a:r>
              <a:rPr lang="ru-RU" dirty="0" smtClean="0"/>
              <a:t>Кредитный договор — </a:t>
            </a:r>
            <a:r>
              <a:rPr lang="ru-RU" dirty="0" err="1" smtClean="0"/>
              <a:t>договор</a:t>
            </a:r>
            <a:r>
              <a:rPr lang="ru-RU" dirty="0" smtClean="0"/>
              <a:t> между кредитором и заёмщиком, в соответствии с которым банк или иная кредитная организация (кредитор) обязуются предоставить денежные средства (кредит) заёмщику в размере и на условиях, предусмотренных договором, а заёмщик обязуется возвратить полученную денежную сумму и уплатить проценты на нее.</a:t>
            </a:r>
          </a:p>
          <a:p>
            <a:pPr algn="just"/>
            <a:endParaRPr lang="ru-RU" dirty="0" smtClean="0"/>
          </a:p>
          <a:p>
            <a:pPr algn="just"/>
            <a:r>
              <a:rPr lang="ru-RU" dirty="0" smtClean="0"/>
              <a:t>В соответствии с </a:t>
            </a:r>
            <a:r>
              <a:rPr lang="ru-RU" dirty="0" err="1" smtClean="0"/>
              <a:t>условими</a:t>
            </a:r>
            <a:r>
              <a:rPr lang="ru-RU" dirty="0" smtClean="0"/>
              <a:t> кредитного договора заёмщик обязан вернуть в срок, предусмотренный договором денежные средства и уплатить проценты за пользование кредитом.</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900"/>
            <a:ext cx="7467600" cy="1143000"/>
          </a:xfrm>
        </p:spPr>
        <p:txBody>
          <a:bodyPr/>
          <a:lstStyle/>
          <a:p>
            <a:r>
              <a:rPr lang="ru-RU" dirty="0" smtClean="0"/>
              <a:t>Смета доходов и расходов</a:t>
            </a:r>
            <a:endParaRPr lang="ru-RU" dirty="0"/>
          </a:p>
        </p:txBody>
      </p:sp>
      <p:pic>
        <p:nvPicPr>
          <p:cNvPr id="8194" name="Picture 2"/>
          <p:cNvPicPr>
            <a:picLocks noGrp="1" noChangeAspect="1" noChangeArrowheads="1"/>
          </p:cNvPicPr>
          <p:nvPr>
            <p:ph idx="1"/>
          </p:nvPr>
        </p:nvPicPr>
        <p:blipFill>
          <a:blip r:embed="rId2" cstate="print"/>
          <a:stretch>
            <a:fillRect/>
          </a:stretch>
        </p:blipFill>
        <p:spPr bwMode="auto">
          <a:xfrm>
            <a:off x="457200" y="1817211"/>
            <a:ext cx="7467600" cy="4091940"/>
          </a:xfrm>
          <a:prstGeom prst="rect">
            <a:avLst/>
          </a:prstGeom>
          <a:noFill/>
          <a:ln w="9525">
            <a:noFill/>
            <a:miter lim="800000"/>
            <a:headEnd/>
            <a:tailEnd/>
          </a:ln>
          <a:effectLst/>
        </p:spPr>
      </p:pic>
      <p:sp>
        <p:nvSpPr>
          <p:cNvPr id="4" name="Прямоугольник 3"/>
          <p:cNvSpPr/>
          <p:nvPr/>
        </p:nvSpPr>
        <p:spPr>
          <a:xfrm>
            <a:off x="0" y="928670"/>
            <a:ext cx="9001188" cy="923330"/>
          </a:xfrm>
          <a:prstGeom prst="rect">
            <a:avLst/>
          </a:prstGeom>
        </p:spPr>
        <p:txBody>
          <a:bodyPr wrap="square">
            <a:spAutoFit/>
          </a:bodyPr>
          <a:lstStyle/>
          <a:p>
            <a:r>
              <a:rPr lang="ru-RU" dirty="0" smtClean="0"/>
              <a:t>Смета является основой финансового планирования некоммерческой организации. Обычно она составляется на календарный год (перед его началом) и утверждается ее высшим органом управления.</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900"/>
            <a:ext cx="7467600" cy="1143000"/>
          </a:xfrm>
        </p:spPr>
        <p:txBody>
          <a:bodyPr/>
          <a:lstStyle/>
          <a:p>
            <a:r>
              <a:rPr lang="ru-RU" dirty="0" smtClean="0"/>
              <a:t>Аналитические таблицы</a:t>
            </a:r>
            <a:endParaRPr lang="ru-RU" dirty="0"/>
          </a:p>
        </p:txBody>
      </p:sp>
      <p:sp>
        <p:nvSpPr>
          <p:cNvPr id="4" name="Прямоугольник 3"/>
          <p:cNvSpPr/>
          <p:nvPr/>
        </p:nvSpPr>
        <p:spPr>
          <a:xfrm>
            <a:off x="142844" y="785794"/>
            <a:ext cx="8858280" cy="2308324"/>
          </a:xfrm>
          <a:prstGeom prst="rect">
            <a:avLst/>
          </a:prstGeom>
        </p:spPr>
        <p:txBody>
          <a:bodyPr wrap="square">
            <a:spAutoFit/>
          </a:bodyPr>
          <a:lstStyle/>
          <a:p>
            <a:r>
              <a:rPr lang="ru-RU" dirty="0" smtClean="0"/>
              <a:t>Построение аналитических таблиц является одним из важнейших приемов проведения бухгалтерской деятельности. Аналитическая таблица - это форма наиболее рационального, наглядного и систематизированного представления исходных данных, простейших алгоритмов их обработки и полученных результатов. Она представляет собой комбинацию горизонтальных строк и вертикальных граф (столбцов, колонок). Остов таблицы, в котором заполнена текстовая часть, но отсутствуют числовые данные, называется макетом таблицы.</a:t>
            </a:r>
            <a:endParaRPr lang="ru-RU" dirty="0"/>
          </a:p>
        </p:txBody>
      </p:sp>
      <p:pic>
        <p:nvPicPr>
          <p:cNvPr id="9219" name="Picture 3"/>
          <p:cNvPicPr>
            <a:picLocks noChangeAspect="1" noChangeArrowheads="1"/>
          </p:cNvPicPr>
          <p:nvPr/>
        </p:nvPicPr>
        <p:blipFill>
          <a:blip r:embed="rId2" cstate="print"/>
          <a:srcRect/>
          <a:stretch>
            <a:fillRect/>
          </a:stretch>
        </p:blipFill>
        <p:spPr bwMode="auto">
          <a:xfrm>
            <a:off x="214282" y="3071810"/>
            <a:ext cx="8572560" cy="378619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0"/>
            <a:ext cx="7467600" cy="1143000"/>
          </a:xfrm>
        </p:spPr>
        <p:txBody>
          <a:bodyPr/>
          <a:lstStyle/>
          <a:p>
            <a:r>
              <a:rPr lang="ru-RU" dirty="0" smtClean="0"/>
              <a:t>Архив документов</a:t>
            </a:r>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285720" y="857232"/>
            <a:ext cx="4048125" cy="3038475"/>
          </a:xfrm>
          <a:prstGeom prst="rect">
            <a:avLst/>
          </a:prstGeom>
          <a:noFill/>
          <a:ln w="9525">
            <a:noFill/>
            <a:miter lim="800000"/>
            <a:headEnd/>
            <a:tailEnd/>
          </a:ln>
          <a:effectLst/>
        </p:spPr>
      </p:pic>
      <p:sp>
        <p:nvSpPr>
          <p:cNvPr id="5" name="Прямоугольник 4"/>
          <p:cNvSpPr/>
          <p:nvPr/>
        </p:nvSpPr>
        <p:spPr>
          <a:xfrm>
            <a:off x="4286248" y="928670"/>
            <a:ext cx="4572000" cy="3416320"/>
          </a:xfrm>
          <a:prstGeom prst="rect">
            <a:avLst/>
          </a:prstGeom>
        </p:spPr>
        <p:txBody>
          <a:bodyPr>
            <a:spAutoFit/>
          </a:bodyPr>
          <a:lstStyle/>
          <a:p>
            <a:r>
              <a:rPr lang="ru-RU" dirty="0" smtClean="0"/>
              <a:t>Сколько хранить документы?</a:t>
            </a:r>
          </a:p>
          <a:p>
            <a:endParaRPr lang="ru-RU" dirty="0" smtClean="0"/>
          </a:p>
          <a:p>
            <a:r>
              <a:rPr lang="ru-RU" dirty="0" smtClean="0"/>
              <a:t>Документы нужно хранить как минимум до тех пор, пока их могут потребовать налоговые инспекторы при проверке. На основании пункта 4 статьи 89 Налогового кодекса РФ проверить могут период, не превышающий трех календарных лет, предшествующих году вынесения решения о проверке. Значит, документы трех предыдущих лет нужно хранить обязательно.</a:t>
            </a:r>
            <a:endParaRPr lang="ru-RU" dirty="0"/>
          </a:p>
        </p:txBody>
      </p:sp>
      <p:sp>
        <p:nvSpPr>
          <p:cNvPr id="6" name="Прямоугольник 5"/>
          <p:cNvSpPr/>
          <p:nvPr/>
        </p:nvSpPr>
        <p:spPr>
          <a:xfrm>
            <a:off x="928646" y="4272677"/>
            <a:ext cx="8215354" cy="2585323"/>
          </a:xfrm>
          <a:prstGeom prst="rect">
            <a:avLst/>
          </a:prstGeom>
        </p:spPr>
        <p:txBody>
          <a:bodyPr wrap="square">
            <a:spAutoFit/>
          </a:bodyPr>
          <a:lstStyle/>
          <a:p>
            <a:r>
              <a:rPr lang="ru-RU" dirty="0" smtClean="0"/>
              <a:t>Между тем налоговое законодательство прибавляет к этому сроку еще один год. Согласно подпункту 8 пункта 1 статьи 23 Налогового кодекса РФ, налогоплательщики обязаны обеспечивать сохранность документов, необходимых для исчисления и уплаты налогов, в течение четырех лет. К ним относятся данные бухгалтерского и налогового учета, а также документы, подтверждающие получение доходов, осуществление расходов и уплату (удержание) налогов. Аналогичное требование установлено для налоговых агентов (</a:t>
            </a:r>
            <a:r>
              <a:rPr lang="ru-RU" dirty="0" err="1" smtClean="0"/>
              <a:t>подп</a:t>
            </a:r>
            <a:r>
              <a:rPr lang="ru-RU" dirty="0" smtClean="0"/>
              <a:t>. 5 п. 3 ст. 24 Налогового кодекса РФ).</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Должностные инструкции</a:t>
            </a:r>
            <a:endParaRPr lang="ru-RU" dirty="0"/>
          </a:p>
        </p:txBody>
      </p:sp>
      <p:sp>
        <p:nvSpPr>
          <p:cNvPr id="3" name="Содержимое 2"/>
          <p:cNvSpPr>
            <a:spLocks noGrp="1"/>
          </p:cNvSpPr>
          <p:nvPr>
            <p:ph idx="1"/>
          </p:nvPr>
        </p:nvSpPr>
        <p:spPr>
          <a:xfrm>
            <a:off x="0" y="1285860"/>
            <a:ext cx="4929190" cy="5572140"/>
          </a:xfrm>
        </p:spPr>
        <p:txBody>
          <a:bodyPr>
            <a:normAutofit fontScale="47500" lnSpcReduction="20000"/>
          </a:bodyPr>
          <a:lstStyle/>
          <a:p>
            <a:r>
              <a:rPr lang="ru-RU" dirty="0" smtClean="0"/>
              <a:t>Должностная инструкция — документ, регламентирующий производственные полномочия и обязанности работника.</a:t>
            </a:r>
          </a:p>
          <a:p>
            <a:endParaRPr lang="ru-RU" dirty="0" smtClean="0"/>
          </a:p>
          <a:p>
            <a:r>
              <a:rPr lang="ru-RU" dirty="0" smtClean="0"/>
              <a:t>Должностные инструкции разрабатывает руководитель подразделения для своих непосредственных подчиненных. Должностные инструкции на должности, находящиеся непосредственно в его подчинении, утверждает руководитель организации. На другие должности инструкции утверждают соответствующие заместители по функции. Первый экземпляр должностной инструкции на каждого работника хранится в отделе кадров, второй — у руководителя подразделения, третий — у работника.</a:t>
            </a:r>
          </a:p>
          <a:p>
            <a:endParaRPr lang="ru-RU" dirty="0" smtClean="0"/>
          </a:p>
          <a:p>
            <a:r>
              <a:rPr lang="ru-RU" dirty="0" smtClean="0"/>
              <a:t>Должностные инструкции разрабатывают в соответствии с положением о подразделении. Комплект должностных инструкций охватывает все функции подразделения и равномерно распределяет нагрузку между работниками с учетом уровня их квалификации. Каждая должностная инструкция содержит однозначное определение того, чем данная работа отличается от всех иных работ. Ответственность за полноту обеспечения организации должностными инструкциями лежит на начальнике отдела кадров.</a:t>
            </a:r>
            <a:endParaRPr lang="ru-RU" dirty="0"/>
          </a:p>
        </p:txBody>
      </p:sp>
      <p:pic>
        <p:nvPicPr>
          <p:cNvPr id="11267" name="Picture 3"/>
          <p:cNvPicPr>
            <a:picLocks noChangeAspect="1" noChangeArrowheads="1"/>
          </p:cNvPicPr>
          <p:nvPr/>
        </p:nvPicPr>
        <p:blipFill>
          <a:blip r:embed="rId2" cstate="print"/>
          <a:srcRect/>
          <a:stretch>
            <a:fillRect/>
          </a:stretch>
        </p:blipFill>
        <p:spPr bwMode="auto">
          <a:xfrm>
            <a:off x="4929190" y="1285860"/>
            <a:ext cx="4022183" cy="457203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8929718" cy="1571612"/>
          </a:xfrm>
        </p:spPr>
        <p:txBody>
          <a:bodyPr>
            <a:normAutofit/>
          </a:bodyPr>
          <a:lstStyle/>
          <a:p>
            <a:r>
              <a:rPr lang="ru-RU" dirty="0" smtClean="0"/>
              <a:t>Учетная политика организации</a:t>
            </a:r>
            <a:endParaRPr lang="ru-RU" dirty="0"/>
          </a:p>
        </p:txBody>
      </p:sp>
      <p:sp>
        <p:nvSpPr>
          <p:cNvPr id="3" name="Подзаголовок 2"/>
          <p:cNvSpPr>
            <a:spLocks noGrp="1"/>
          </p:cNvSpPr>
          <p:nvPr>
            <p:ph type="subTitle" idx="1"/>
          </p:nvPr>
        </p:nvSpPr>
        <p:spPr>
          <a:xfrm>
            <a:off x="142844" y="1500174"/>
            <a:ext cx="8358246" cy="5214974"/>
          </a:xfrm>
        </p:spPr>
        <p:txBody>
          <a:bodyPr>
            <a:normAutofit fontScale="85000" lnSpcReduction="20000"/>
          </a:bodyPr>
          <a:lstStyle/>
          <a:p>
            <a:pPr algn="l"/>
            <a:r>
              <a:rPr lang="ru-RU" dirty="0" smtClean="0"/>
              <a:t>Учётная политика — совокупность способов ведения бухгалтерского учёта — первичного наблюдения, стоимостного измерения, текущей группировки и итогового обобщения фактов хозяйственной деятельности</a:t>
            </a:r>
          </a:p>
          <a:p>
            <a:pPr algn="l"/>
            <a:endParaRPr lang="ru-RU" dirty="0" smtClean="0"/>
          </a:p>
          <a:p>
            <a:pPr algn="l"/>
            <a:r>
              <a:rPr lang="ru-RU" dirty="0" smtClean="0"/>
              <a:t>Положение по бухгалтерскому учету 1/2008 предъявляет следующие требования к качеству информации:</a:t>
            </a:r>
          </a:p>
          <a:p>
            <a:pPr algn="l"/>
            <a:r>
              <a:rPr lang="ru-RU" dirty="0" smtClean="0"/>
              <a:t>требование полноты (полнота отражения в бухгалтерском учете всех фактов хозяйственной деятельности);</a:t>
            </a:r>
          </a:p>
          <a:p>
            <a:pPr algn="l"/>
            <a:r>
              <a:rPr lang="ru-RU" dirty="0" smtClean="0"/>
              <a:t>требование своевременности (своевременное отражение фактов хозяйственной деятельности в бухгалтерском учете и бухгалтерской отчетности);</a:t>
            </a:r>
          </a:p>
          <a:p>
            <a:pPr algn="l"/>
            <a:r>
              <a:rPr lang="ru-RU" dirty="0" smtClean="0"/>
              <a:t>требование осмотрительности (большую готовность к признанию в бухгалтерском учете расходов и обязательств, чем возможных доходов и активов, не допуская создания скрытых резервов);</a:t>
            </a:r>
          </a:p>
          <a:p>
            <a:pPr algn="l"/>
            <a:r>
              <a:rPr lang="ru-RU" dirty="0" smtClean="0"/>
              <a:t>требование приоритета содержания перед формой (отражение в бухгалтерском учете фактов хозяйственной деятельности, исходя не столько из их правовой формы, сколько из их экономического содержания и условий хозяйствования);</a:t>
            </a:r>
          </a:p>
          <a:p>
            <a:pPr algn="l"/>
            <a:r>
              <a:rPr lang="ru-RU" dirty="0" smtClean="0"/>
              <a:t>требование непротиворечивости (тождество данных аналитического учета оборотами остаткам по счетам синтетического учета на последний календарный день каждого месяца);</a:t>
            </a:r>
          </a:p>
          <a:p>
            <a:pPr algn="l"/>
            <a:r>
              <a:rPr lang="ru-RU" dirty="0" smtClean="0"/>
              <a:t>требование рациональности (рациональное ведение бухгалтерского учета исходя из условий хозяйствования и величины организации).</a:t>
            </a:r>
          </a:p>
          <a:p>
            <a:pPr algn="l"/>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0"/>
            <a:ext cx="7467600" cy="1143000"/>
          </a:xfrm>
        </p:spPr>
        <p:txBody>
          <a:bodyPr>
            <a:normAutofit fontScale="90000"/>
          </a:bodyPr>
          <a:lstStyle/>
          <a:p>
            <a:pPr algn="r"/>
            <a:r>
              <a:rPr lang="ru-RU" dirty="0" smtClean="0"/>
              <a:t>Рабочий план счетов</a:t>
            </a:r>
            <a:br>
              <a:rPr lang="ru-RU" dirty="0" smtClean="0"/>
            </a:br>
            <a:endParaRPr lang="ru-RU" dirty="0"/>
          </a:p>
        </p:txBody>
      </p:sp>
      <p:sp>
        <p:nvSpPr>
          <p:cNvPr id="3" name="Содержимое 2"/>
          <p:cNvSpPr>
            <a:spLocks noGrp="1"/>
          </p:cNvSpPr>
          <p:nvPr>
            <p:ph idx="1"/>
          </p:nvPr>
        </p:nvSpPr>
        <p:spPr>
          <a:xfrm>
            <a:off x="-142908" y="642918"/>
            <a:ext cx="8929750" cy="3643338"/>
          </a:xfrm>
        </p:spPr>
        <p:txBody>
          <a:bodyPr>
            <a:normAutofit/>
          </a:bodyPr>
          <a:lstStyle/>
          <a:p>
            <a:pPr algn="just"/>
            <a:r>
              <a:rPr lang="ru-RU" sz="2000" dirty="0" smtClean="0"/>
              <a:t>Для организации учета по упрощенной форме бухгалтерского учета малое предприятие на основе типового Плана счетов бухгалтерского учета финансово-хозяйственной деятельности предприятий, составляет рабочий План счетов бухгалтерского учета, который позволит вести учет средств и их источников в регистрах бухгалтерского учета по основным счетам. И тем самым обеспечивать контроль за наличием и сохранностью имущества, выполнением обязательств и достоверностью данных бухгалтерского учета.</a:t>
            </a:r>
            <a:endParaRPr lang="ru-RU" sz="2000" dirty="0"/>
          </a:p>
        </p:txBody>
      </p:sp>
      <p:sp>
        <p:nvSpPr>
          <p:cNvPr id="5" name="Прямоугольник 4"/>
          <p:cNvSpPr/>
          <p:nvPr/>
        </p:nvSpPr>
        <p:spPr>
          <a:xfrm>
            <a:off x="500034" y="3564791"/>
            <a:ext cx="10287072" cy="3293209"/>
          </a:xfrm>
          <a:prstGeom prst="rect">
            <a:avLst/>
          </a:prstGeom>
        </p:spPr>
        <p:txBody>
          <a:bodyPr wrap="square">
            <a:spAutoFit/>
          </a:bodyPr>
          <a:lstStyle/>
          <a:p>
            <a:r>
              <a:rPr lang="ru-RU" sz="1600" dirty="0" smtClean="0"/>
              <a:t>Рабочий План счетов бухгалтерского учета:</a:t>
            </a:r>
          </a:p>
          <a:p>
            <a:r>
              <a:rPr lang="ru-RU" sz="1600" dirty="0" smtClean="0"/>
              <a:t>Наименование счета	     Номер счета	     Объединяющий счет	</a:t>
            </a:r>
          </a:p>
          <a:p>
            <a:r>
              <a:rPr lang="ru-RU" sz="1600" dirty="0" smtClean="0"/>
              <a:t>Основные средства	                     01	         01	</a:t>
            </a:r>
          </a:p>
          <a:p>
            <a:r>
              <a:rPr lang="ru-RU" sz="1600" dirty="0" smtClean="0"/>
              <a:t>Нематериальные активы	                     04		</a:t>
            </a:r>
          </a:p>
          <a:p>
            <a:r>
              <a:rPr lang="ru-RU" sz="1600" dirty="0" smtClean="0"/>
              <a:t>Амортизация основных средств	     02	         02	</a:t>
            </a:r>
          </a:p>
          <a:p>
            <a:r>
              <a:rPr lang="ru-RU" sz="1600" dirty="0" smtClean="0"/>
              <a:t>Амортизация нематериальных активов	         05		</a:t>
            </a:r>
          </a:p>
          <a:p>
            <a:r>
              <a:rPr lang="ru-RU" sz="1600" dirty="0" smtClean="0"/>
              <a:t>Оборудование к установке	                     07	         10	</a:t>
            </a:r>
          </a:p>
          <a:p>
            <a:r>
              <a:rPr lang="ru-RU" sz="1600" dirty="0" smtClean="0"/>
              <a:t>Материалы	                                     10	 	</a:t>
            </a:r>
          </a:p>
          <a:p>
            <a:r>
              <a:rPr lang="ru-RU" sz="1600" dirty="0" smtClean="0"/>
              <a:t>Заготовление и приобретение</a:t>
            </a:r>
          </a:p>
          <a:p>
            <a:r>
              <a:rPr lang="ru-RU" sz="1600" dirty="0" smtClean="0"/>
              <a:t>материальных ценностей	                     15		</a:t>
            </a:r>
          </a:p>
          <a:p>
            <a:r>
              <a:rPr lang="ru-RU" sz="1600" dirty="0" smtClean="0"/>
              <a:t>Отклонение в стоимости</a:t>
            </a:r>
          </a:p>
          <a:p>
            <a:r>
              <a:rPr lang="ru-RU" sz="1600" dirty="0" smtClean="0"/>
              <a:t>материальных ценностей	                     16		</a:t>
            </a:r>
          </a:p>
          <a:p>
            <a:r>
              <a:rPr lang="ru-RU" sz="1600" dirty="0" smtClean="0"/>
              <a:t>Основное производство	                      20	         20</a:t>
            </a: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0"/>
            <a:ext cx="6472254" cy="725470"/>
          </a:xfrm>
        </p:spPr>
        <p:txBody>
          <a:bodyPr>
            <a:normAutofit fontScale="90000"/>
          </a:bodyPr>
          <a:lstStyle/>
          <a:p>
            <a:r>
              <a:rPr lang="ru-RU" dirty="0" smtClean="0"/>
              <a:t>Первичные документы</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4282" y="857232"/>
            <a:ext cx="4457700" cy="26432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000496" y="3571876"/>
            <a:ext cx="4905371" cy="3181344"/>
          </a:xfrm>
          <a:prstGeom prst="rect">
            <a:avLst/>
          </a:prstGeom>
          <a:noFill/>
          <a:ln w="9525">
            <a:noFill/>
            <a:miter lim="800000"/>
            <a:headEnd/>
            <a:tailEnd/>
          </a:ln>
          <a:effectLst/>
        </p:spPr>
      </p:pic>
      <p:sp>
        <p:nvSpPr>
          <p:cNvPr id="6" name="Прямоугольник 5"/>
          <p:cNvSpPr/>
          <p:nvPr/>
        </p:nvSpPr>
        <p:spPr>
          <a:xfrm>
            <a:off x="4786314" y="714356"/>
            <a:ext cx="4357686" cy="1477328"/>
          </a:xfrm>
          <a:prstGeom prst="rect">
            <a:avLst/>
          </a:prstGeom>
        </p:spPr>
        <p:txBody>
          <a:bodyPr wrap="square">
            <a:spAutoFit/>
          </a:bodyPr>
          <a:lstStyle/>
          <a:p>
            <a:r>
              <a:rPr lang="ru-RU" dirty="0" smtClean="0"/>
              <a:t>В бухгалтерии первичный документ составляется в момент совершения хозяйственной операции и является первым свидетельством произошедших фактов. </a:t>
            </a:r>
            <a:endParaRPr lang="ru-RU" dirty="0"/>
          </a:p>
        </p:txBody>
      </p:sp>
      <p:sp>
        <p:nvSpPr>
          <p:cNvPr id="7" name="Прямоугольник 6"/>
          <p:cNvSpPr/>
          <p:nvPr/>
        </p:nvSpPr>
        <p:spPr>
          <a:xfrm>
            <a:off x="142844" y="3714752"/>
            <a:ext cx="4429156" cy="2031325"/>
          </a:xfrm>
          <a:prstGeom prst="rect">
            <a:avLst/>
          </a:prstGeom>
        </p:spPr>
        <p:txBody>
          <a:bodyPr wrap="square">
            <a:spAutoFit/>
          </a:bodyPr>
          <a:lstStyle/>
          <a:p>
            <a:r>
              <a:rPr lang="ru-RU" dirty="0" smtClean="0"/>
              <a:t>Первичный документ подтверждает юридическую силу произведённой хозяйственной операции. Он устанавливает ответственность отдельных исполнителей за выполненные ими хозяйственные операции.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pPr algn="ctr"/>
            <a:r>
              <a:rPr lang="ru-RU" dirty="0" smtClean="0"/>
              <a:t>Учетные регистры и систематизация учетной информации</a:t>
            </a:r>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4282" y="1214422"/>
            <a:ext cx="3286116" cy="2500330"/>
          </a:xfrm>
          <a:prstGeom prst="rect">
            <a:avLst/>
          </a:prstGeom>
          <a:noFill/>
          <a:ln w="9525">
            <a:noFill/>
            <a:miter lim="800000"/>
            <a:headEnd/>
            <a:tailEnd/>
          </a:ln>
          <a:effectLst/>
        </p:spPr>
      </p:pic>
      <p:sp>
        <p:nvSpPr>
          <p:cNvPr id="5" name="Прямоугольник 4"/>
          <p:cNvSpPr/>
          <p:nvPr/>
        </p:nvSpPr>
        <p:spPr>
          <a:xfrm>
            <a:off x="4214810" y="1214422"/>
            <a:ext cx="4572000" cy="2585323"/>
          </a:xfrm>
          <a:prstGeom prst="rect">
            <a:avLst/>
          </a:prstGeom>
        </p:spPr>
        <p:txBody>
          <a:bodyPr>
            <a:spAutoFit/>
          </a:bodyPr>
          <a:lstStyle/>
          <a:p>
            <a:r>
              <a:rPr lang="ru-RU" dirty="0" smtClean="0"/>
              <a:t>Все хозяйственные операции после их оформления первичными документами записываются в учетных регистров.</a:t>
            </a:r>
          </a:p>
          <a:p>
            <a:r>
              <a:rPr lang="ru-RU" dirty="0" smtClean="0"/>
              <a:t>Учетный регистр - это специальная таблица, предназначенная для отображения документально оформленных хозяйственных операций В системе счетов, накопление и хранение учетной информации.</a:t>
            </a:r>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3214678" y="3929066"/>
            <a:ext cx="5667368" cy="2786082"/>
          </a:xfrm>
          <a:prstGeom prst="rect">
            <a:avLst/>
          </a:prstGeom>
          <a:noFill/>
          <a:ln w="9525">
            <a:noFill/>
            <a:miter lim="800000"/>
            <a:headEnd/>
            <a:tailEnd/>
          </a:ln>
          <a:effectLst/>
        </p:spPr>
      </p:pic>
      <p:sp>
        <p:nvSpPr>
          <p:cNvPr id="8" name="Прямоугольник 7"/>
          <p:cNvSpPr/>
          <p:nvPr/>
        </p:nvSpPr>
        <p:spPr>
          <a:xfrm>
            <a:off x="0" y="3929066"/>
            <a:ext cx="3143240" cy="646331"/>
          </a:xfrm>
          <a:prstGeom prst="rect">
            <a:avLst/>
          </a:prstGeom>
        </p:spPr>
        <p:txBody>
          <a:bodyPr wrap="square">
            <a:spAutoFit/>
          </a:bodyPr>
          <a:lstStyle/>
          <a:p>
            <a:r>
              <a:rPr lang="ru-RU" dirty="0" smtClean="0"/>
              <a:t>Систематизация учетной информации-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7467600" cy="1131910"/>
          </a:xfrm>
        </p:spPr>
        <p:txBody>
          <a:bodyPr>
            <a:normAutofit fontScale="90000"/>
          </a:bodyPr>
          <a:lstStyle/>
          <a:p>
            <a:r>
              <a:rPr lang="ru-RU" dirty="0" smtClean="0"/>
              <a:t>Учет на синтетических счетах</a:t>
            </a:r>
            <a:endParaRPr lang="ru-RU" dirty="0"/>
          </a:p>
        </p:txBody>
      </p:sp>
      <p:sp>
        <p:nvSpPr>
          <p:cNvPr id="3" name="Содержимое 2"/>
          <p:cNvSpPr>
            <a:spLocks noGrp="1"/>
          </p:cNvSpPr>
          <p:nvPr>
            <p:ph idx="1"/>
          </p:nvPr>
        </p:nvSpPr>
        <p:spPr>
          <a:xfrm>
            <a:off x="0" y="1000108"/>
            <a:ext cx="8929718" cy="2571768"/>
          </a:xfrm>
        </p:spPr>
        <p:txBody>
          <a:bodyPr>
            <a:normAutofit/>
          </a:bodyPr>
          <a:lstStyle/>
          <a:p>
            <a:r>
              <a:rPr lang="ru-RU" sz="2000" dirty="0" smtClean="0"/>
              <a:t>Синтетический учёт — обобщённое отражение в денежном измерении экономически однородных хозяйственных средств, их источников и хозяйственных процессов. Ведётся на основе синтетических счетов бухгалтерского учёта. Данные аналитического учёта должны соответствовать оборотам и остаткам по счетам синтетического учёта.</a:t>
            </a:r>
            <a:endParaRPr lang="ru-RU" sz="2000" dirty="0"/>
          </a:p>
        </p:txBody>
      </p:sp>
      <p:sp>
        <p:nvSpPr>
          <p:cNvPr id="4" name="Прямоугольник 3"/>
          <p:cNvSpPr/>
          <p:nvPr/>
        </p:nvSpPr>
        <p:spPr>
          <a:xfrm>
            <a:off x="357158" y="3071810"/>
            <a:ext cx="8643998" cy="2554545"/>
          </a:xfrm>
          <a:prstGeom prst="rect">
            <a:avLst/>
          </a:prstGeom>
        </p:spPr>
        <p:txBody>
          <a:bodyPr wrap="square">
            <a:spAutoFit/>
          </a:bodyPr>
          <a:lstStyle/>
          <a:p>
            <a:r>
              <a:rPr lang="ru-RU" sz="2000" dirty="0" smtClean="0"/>
              <a:t>Такие показатели содержатся в счетах синтетического учёта и необходимы для общего представления о наличии и движении средств и их источников (основных средств, сырья, материалов, топлива, затрат на производство, денежных средств в кассе предприятия и на счетах в банке, уставного фонда и т.п.). Данные синтетического учёта находят свое развитие (детализацию) в аналитическом учёте. Регистрами синтетического учёта являются: главная книга, книга «Журнал-Главная», журналы-ордера.</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8672" y="0"/>
            <a:ext cx="8115328" cy="1143000"/>
          </a:xfrm>
        </p:spPr>
        <p:txBody>
          <a:bodyPr>
            <a:normAutofit fontScale="90000"/>
          </a:bodyPr>
          <a:lstStyle/>
          <a:p>
            <a:pPr algn="r"/>
            <a:r>
              <a:rPr lang="ru-RU" dirty="0" smtClean="0"/>
              <a:t>Расчетно-платежная ведомость</a:t>
            </a:r>
            <a:endParaRPr lang="ru-RU" dirty="0"/>
          </a:p>
        </p:txBody>
      </p:sp>
      <p:sp>
        <p:nvSpPr>
          <p:cNvPr id="3" name="Содержимое 2"/>
          <p:cNvSpPr>
            <a:spLocks noGrp="1"/>
          </p:cNvSpPr>
          <p:nvPr>
            <p:ph idx="1"/>
          </p:nvPr>
        </p:nvSpPr>
        <p:spPr>
          <a:xfrm>
            <a:off x="-428660" y="1071546"/>
            <a:ext cx="9472650" cy="3257560"/>
          </a:xfrm>
        </p:spPr>
        <p:txBody>
          <a:bodyPr/>
          <a:lstStyle/>
          <a:p>
            <a:r>
              <a:rPr lang="ru-RU" dirty="0" smtClean="0"/>
              <a:t>Расчётно-платёжная ведомость, бухгалтерский документ для расчётов по заработной плате и выдачи её рабочим и служащим, применяемый на предприятиях и в организациях</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1142976" y="2972493"/>
            <a:ext cx="6643702" cy="388550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7467600" cy="1143000"/>
          </a:xfrm>
        </p:spPr>
        <p:txBody>
          <a:bodyPr>
            <a:noAutofit/>
          </a:bodyPr>
          <a:lstStyle/>
          <a:p>
            <a:r>
              <a:rPr lang="ru-RU" sz="2800" dirty="0" smtClean="0"/>
              <a:t>Своевременное начисление и контроль своевременных перечислений налогов в бюджет и расчетов с органами специального страхования и социального обеспечения</a:t>
            </a:r>
            <a:endParaRPr lang="ru-RU" sz="2800" dirty="0"/>
          </a:p>
        </p:txBody>
      </p:sp>
      <p:pic>
        <p:nvPicPr>
          <p:cNvPr id="3075" name="Picture 3"/>
          <p:cNvPicPr>
            <a:picLocks noGrp="1" noChangeAspect="1" noChangeArrowheads="1"/>
          </p:cNvPicPr>
          <p:nvPr>
            <p:ph idx="1"/>
          </p:nvPr>
        </p:nvPicPr>
        <p:blipFill>
          <a:blip r:embed="rId2" cstate="print"/>
          <a:stretch>
            <a:fillRect/>
          </a:stretch>
        </p:blipFill>
        <p:spPr bwMode="auto">
          <a:xfrm>
            <a:off x="428596" y="2214554"/>
            <a:ext cx="7467600" cy="3921063"/>
          </a:xfrm>
          <a:prstGeom prst="rect">
            <a:avLst/>
          </a:prstGeom>
          <a:noFill/>
          <a:ln w="9525">
            <a:noFill/>
            <a:miter lim="800000"/>
            <a:headEnd/>
            <a:tailEnd/>
          </a:ln>
          <a:effectLst/>
        </p:spPr>
      </p:pic>
      <p:sp>
        <p:nvSpPr>
          <p:cNvPr id="8" name="Овал 7"/>
          <p:cNvSpPr/>
          <p:nvPr/>
        </p:nvSpPr>
        <p:spPr>
          <a:xfrm>
            <a:off x="5715008" y="2143116"/>
            <a:ext cx="2857520" cy="135732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0" y="3714752"/>
            <a:ext cx="5786478" cy="271462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900"/>
            <a:ext cx="7467600" cy="1143000"/>
          </a:xfrm>
        </p:spPr>
        <p:txBody>
          <a:bodyPr/>
          <a:lstStyle/>
          <a:p>
            <a:r>
              <a:rPr lang="ru-RU" dirty="0" smtClean="0"/>
              <a:t>Справка-расчет</a:t>
            </a:r>
            <a:endParaRPr lang="ru-RU" dirty="0"/>
          </a:p>
        </p:txBody>
      </p:sp>
      <p:pic>
        <p:nvPicPr>
          <p:cNvPr id="5122" name="Picture 2"/>
          <p:cNvPicPr>
            <a:picLocks noGrp="1" noChangeAspect="1" noChangeArrowheads="1"/>
          </p:cNvPicPr>
          <p:nvPr>
            <p:ph idx="1"/>
          </p:nvPr>
        </p:nvPicPr>
        <p:blipFill>
          <a:blip r:embed="rId2" cstate="print"/>
          <a:stretch>
            <a:fillRect/>
          </a:stretch>
        </p:blipFill>
        <p:spPr bwMode="auto">
          <a:xfrm>
            <a:off x="768771" y="1600200"/>
            <a:ext cx="6844458" cy="4525963"/>
          </a:xfrm>
          <a:prstGeom prst="rect">
            <a:avLst/>
          </a:prstGeom>
          <a:noFill/>
          <a:ln w="9525">
            <a:noFill/>
            <a:miter lim="800000"/>
            <a:headEnd/>
            <a:tailEnd/>
          </a:ln>
          <a:effectLst/>
        </p:spPr>
      </p:pic>
      <p:sp>
        <p:nvSpPr>
          <p:cNvPr id="5" name="Прямоугольник 4"/>
          <p:cNvSpPr/>
          <p:nvPr/>
        </p:nvSpPr>
        <p:spPr>
          <a:xfrm>
            <a:off x="357158" y="714356"/>
            <a:ext cx="8358230" cy="2308324"/>
          </a:xfrm>
          <a:prstGeom prst="rect">
            <a:avLst/>
          </a:prstGeom>
        </p:spPr>
        <p:txBody>
          <a:bodyPr wrap="square">
            <a:spAutoFit/>
          </a:bodyPr>
          <a:lstStyle/>
          <a:p>
            <a:r>
              <a:rPr lang="ru-RU" dirty="0" smtClean="0"/>
              <a:t>Группа отчетов «Справки-расчеты» включает отчеты, основное назначение которых – пояснить расчет показателей, сформированных программой при проведении регламентных операций по закрытию месяца.</a:t>
            </a:r>
          </a:p>
          <a:p>
            <a:endParaRPr lang="ru-RU" dirty="0" smtClean="0"/>
          </a:p>
          <a:p>
            <a:r>
              <a:rPr lang="ru-RU" dirty="0" smtClean="0"/>
              <a:t>По своей сути справки-расчеты – это иллюстрация расчета показателей, которые бухгалтер определяет самостоятельно на основе данных первичной документации, а также правил и ограничений, установленных в учетной политике организации.</a:t>
            </a:r>
            <a:endParaRPr lang="ru-RU" dirty="0"/>
          </a:p>
        </p:txBody>
      </p:sp>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136</TotalTime>
  <Words>1086</Words>
  <Application>Microsoft Office PowerPoint</Application>
  <PresentationFormat>Экран (4:3)</PresentationFormat>
  <Paragraphs>68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Техническая</vt:lpstr>
      <vt:lpstr>Рабочие процедуры и документация бухгалтерии</vt:lpstr>
      <vt:lpstr>Учетная политика организации</vt:lpstr>
      <vt:lpstr>Рабочий план счетов </vt:lpstr>
      <vt:lpstr>Первичные документы</vt:lpstr>
      <vt:lpstr>Учетные регистры и систематизация учетной информации</vt:lpstr>
      <vt:lpstr>Учет на синтетических счетах</vt:lpstr>
      <vt:lpstr>Расчетно-платежная ведомость</vt:lpstr>
      <vt:lpstr>Своевременное начисление и контроль своевременных перечислений налогов в бюджет и расчетов с органами специального страхования и социального обеспечения</vt:lpstr>
      <vt:lpstr>Справка-расчет</vt:lpstr>
      <vt:lpstr>Бухгалтерский баланс</vt:lpstr>
      <vt:lpstr>Кредитный договор</vt:lpstr>
      <vt:lpstr>Смета доходов и расходов</vt:lpstr>
      <vt:lpstr>Аналитические таблицы</vt:lpstr>
      <vt:lpstr>Архив документов</vt:lpstr>
      <vt:lpstr>Должностные инструкции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Учетная политика организации</dc:title>
  <dc:creator>Slav</dc:creator>
  <cp:lastModifiedBy>каф ЭиУ</cp:lastModifiedBy>
  <cp:revision>15</cp:revision>
  <dcterms:created xsi:type="dcterms:W3CDTF">2010-11-14T14:46:48Z</dcterms:created>
  <dcterms:modified xsi:type="dcterms:W3CDTF">2010-11-15T07:01:34Z</dcterms:modified>
</cp:coreProperties>
</file>