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69BD32-E831-4150-BD30-3458C713C4D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260FA5-4852-4DB7-936F-0D9A4C0F89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%D0%9B%D0%B5%D0%B9%D0%B1%D0%BD%D0%B8%D1%86%20%20%D0%BC%D0%B0%D1%82%D0%B5%D0%BC%D0%B0%D1%82%D0%B8%D0%BA&amp;noreask=1&amp;img_url=http://kolyan.net/uploads/posts/2010-07/thumbs/1279273010_leibniz-600x782.png&amp;pos=2&amp;rpt=simage&amp;lr=1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science.wikia.com/wiki/%D0%A4%D0%B8%D0%BB%D0%BE%D1%81%D0%BE%D1%84" TargetMode="External"/><Relationship Id="rId2" Type="http://schemas.openxmlformats.org/officeDocument/2006/relationships/hyperlink" Target="http://ru.science.wikia.com/wiki/%D0%9C%D0%B0%D1%82%D0%B5%D0%BC%D0%B0%D1%82%D0%B8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science.wikia.com/wiki/%D0%98%D1%81%D0%BA%D1%83%D1%81%D1%81%D1%82%D0%B2%D0%B5%D0%BD%D0%BD%D1%8B%D0%B9_%D0%B8%D0%BD%D1%82%D0%B5%D0%BB%D0%BB%D0%B5%D0%BA%D1%82" TargetMode="External"/><Relationship Id="rId4" Type="http://schemas.openxmlformats.org/officeDocument/2006/relationships/hyperlink" Target="http://ru.science.wikia.com/wiki/%D0%9A%D0%B8%D0%B1%D0%B5%D1%80%D0%BD%D0%B5%D1%82%D0%B8%D0%BA%D0%B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&#1048;&#1079;&#1086;&#1073;&#1088;&#1072;&#1078;&#1077;&#1085;&#1080;&#1077;:Blaise_pascal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&#1060;&#1077;&#1088;&#1084;&#1072;,_&#1055;&#1100;&#1077;&#1088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&#1048;&#1079;&#1086;&#1073;&#1088;&#1072;&#1078;&#1077;&#1085;&#1080;&#1077;:Jakob_Bernoulli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%D0%9B%D0%B5%D0%B9%D0%B1%D0%BD%D0%B8%D1%86%20%20%D0%BC%D0%B0%D1%82%D0%B5%D0%BC%D0%B0%D1%82%D0%B8%D0%BA&amp;noreask=1&amp;img_url=http://kolyan.net/uploads/posts/2010-07/thumbs/1279273010_leibniz-600x782.png&amp;pos=2&amp;rpt=simage&amp;lr=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text=%D0%AD%D0%B9%D0%BB%D0%B5%D1%80%20%D0%BC%D0%B0%D1%82%D0%B5%D0%BC%D0%B0%D1%82%D0%B8%D0%BA&amp;noreask=1&amp;img_url=http://files.lib.sfu-kras.ru/ebibl/umkd/u_course/Scientists/Image/ailer.jpg&amp;pos=11&amp;rpt=simage&amp;lr=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&#1051;&#1072;&#1087;&#1083;&#1072;&#1089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effectLst/>
              </a:rPr>
              <a:t>Тема урока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Элементы комбинаторики</a:t>
            </a:r>
            <a:endParaRPr lang="ru-RU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43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Почему возникла комбинаторика?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связи с такими играми, как шашки, шахматы, домино, карты, кости и т.д. </a:t>
            </a:r>
          </a:p>
          <a:p>
            <a:r>
              <a:rPr lang="ru-RU" dirty="0"/>
              <a:t> К середине, XVII в. вероятностные вопросы и проблемы, возникающие в статистической практике, в практике страховых обществ, при обработке результатов наблюдений и в других </a:t>
            </a:r>
            <a:r>
              <a:rPr lang="ru-RU" dirty="0" smtClean="0"/>
              <a:t>областях.</a:t>
            </a:r>
          </a:p>
          <a:p>
            <a:r>
              <a:rPr lang="ru-RU" dirty="0"/>
              <a:t>Комбинаторными задачами </a:t>
            </a:r>
            <a:r>
              <a:rPr lang="ru-RU" dirty="0" smtClean="0"/>
              <a:t>заинтересовались математики</a:t>
            </a:r>
            <a:r>
              <a:rPr lang="ru-RU" dirty="0"/>
              <a:t>, занимавшиеся составлением и разгадыванием шифров, изучением древних </a:t>
            </a:r>
            <a:r>
              <a:rPr lang="ru-RU" dirty="0" smtClean="0"/>
              <a:t>письменностей.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0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Кто первым рассматривал комбинаторику как самостоятельную ветвь науки?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r">
              <a:buNone/>
            </a:pPr>
            <a:endParaRPr lang="ru-RU" dirty="0" smtClean="0"/>
          </a:p>
          <a:p>
            <a:pPr marL="0" lvl="0" indent="0" algn="r">
              <a:buNone/>
            </a:pPr>
            <a:r>
              <a:rPr lang="ru-RU" sz="5100" dirty="0"/>
              <a:t>Н</a:t>
            </a:r>
            <a:r>
              <a:rPr lang="ru-RU" sz="5100" dirty="0" smtClean="0"/>
              <a:t>емецкий </a:t>
            </a:r>
            <a:r>
              <a:rPr lang="ru-RU" sz="5100" dirty="0"/>
              <a:t>философ и </a:t>
            </a:r>
            <a:r>
              <a:rPr lang="ru-RU" sz="5100" dirty="0" smtClean="0"/>
              <a:t>математик</a:t>
            </a:r>
          </a:p>
          <a:p>
            <a:pPr marL="0" lvl="0" indent="0" algn="r">
              <a:buNone/>
            </a:pPr>
            <a:r>
              <a:rPr lang="ru-RU" sz="5100" dirty="0" smtClean="0"/>
              <a:t>Готфрид Лейбниц, </a:t>
            </a:r>
          </a:p>
          <a:p>
            <a:pPr marL="0" lvl="0" indent="0" algn="r">
              <a:buNone/>
            </a:pPr>
            <a:r>
              <a:rPr lang="ru-RU" sz="5100" dirty="0" smtClean="0"/>
              <a:t>опубликовавший в 1666г.</a:t>
            </a:r>
          </a:p>
          <a:p>
            <a:pPr marL="0" lvl="0" indent="0" algn="ctr">
              <a:buNone/>
            </a:pPr>
            <a:r>
              <a:rPr lang="ru-RU" sz="5100" dirty="0" smtClean="0"/>
              <a:t>                                                    работу </a:t>
            </a:r>
          </a:p>
          <a:p>
            <a:pPr marL="0" lvl="0" indent="0" algn="r">
              <a:buNone/>
            </a:pPr>
            <a:r>
              <a:rPr lang="ru-RU" sz="5100" dirty="0" smtClean="0"/>
              <a:t>«Об искусстве комбинаторики»,</a:t>
            </a:r>
          </a:p>
          <a:p>
            <a:pPr marL="0" lvl="0" indent="0" algn="r">
              <a:buNone/>
            </a:pPr>
            <a:r>
              <a:rPr lang="ru-RU" sz="5100" dirty="0" smtClean="0"/>
              <a:t>в которой впервые появляется</a:t>
            </a:r>
          </a:p>
          <a:p>
            <a:pPr marL="0" lvl="0" indent="0" algn="r">
              <a:buNone/>
            </a:pPr>
            <a:r>
              <a:rPr lang="ru-RU" sz="5100" dirty="0" smtClean="0"/>
              <a:t>сам термин «комбинаторика»</a:t>
            </a:r>
          </a:p>
          <a:p>
            <a:pPr marL="0" lvl="0" indent="0" algn="r">
              <a:buNone/>
            </a:pPr>
            <a:endParaRPr lang="ru-RU" sz="5100" dirty="0" smtClean="0"/>
          </a:p>
          <a:p>
            <a:pPr marL="0" lvl="0" indent="0" algn="r">
              <a:buNone/>
            </a:pPr>
            <a:endParaRPr lang="ru-RU" sz="5100" dirty="0"/>
          </a:p>
          <a:p>
            <a:pPr marL="0" lvl="0" indent="0" algn="r">
              <a:buNone/>
            </a:pPr>
            <a:endParaRPr lang="ru-RU" sz="3200" dirty="0" smtClean="0"/>
          </a:p>
          <a:p>
            <a:pPr marL="0" lvl="0" indent="0" algn="r">
              <a:buNone/>
            </a:pPr>
            <a:r>
              <a:rPr lang="ru-RU" sz="3200" dirty="0" smtClean="0"/>
              <a:t> </a:t>
            </a:r>
            <a:endParaRPr lang="ru-RU" sz="3200" dirty="0"/>
          </a:p>
          <a:p>
            <a:pPr marL="0" lvl="0" indent="0" algn="ctr">
              <a:buNone/>
            </a:pPr>
            <a:r>
              <a:rPr lang="ru-RU" sz="3200" dirty="0"/>
              <a:t>   </a:t>
            </a:r>
            <a:r>
              <a:rPr lang="ru-RU" sz="3200" dirty="0" smtClean="0"/>
              <a:t>    </a:t>
            </a:r>
            <a:endParaRPr lang="ru-RU" sz="3200" dirty="0"/>
          </a:p>
          <a:p>
            <a:pPr marL="0" lvl="0" indent="0" algn="r">
              <a:buNone/>
            </a:pPr>
            <a:endParaRPr lang="ru-RU" sz="3200" dirty="0" smtClean="0"/>
          </a:p>
          <a:p>
            <a:pPr marL="0" lvl="0" indent="0" algn="r">
              <a:buNone/>
            </a:pPr>
            <a:endParaRPr lang="ru-RU" sz="3200" dirty="0"/>
          </a:p>
        </p:txBody>
      </p:sp>
      <p:pic>
        <p:nvPicPr>
          <p:cNvPr id="4" name="Рисунок 3" descr="http://im3-tub-ru.yandex.net/i?id=32264653-60-73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06830"/>
            <a:ext cx="3312368" cy="394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 каких областях человеческой деятельности сегодня применяются знания по комбинаторике?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биологии, где она применяется для изучения состава белков и </a:t>
            </a:r>
            <a:r>
              <a:rPr lang="ru-RU" dirty="0" smtClean="0"/>
              <a:t>ДНК;</a:t>
            </a:r>
          </a:p>
          <a:p>
            <a:r>
              <a:rPr lang="ru-RU" dirty="0"/>
              <a:t>в </a:t>
            </a:r>
            <a:r>
              <a:rPr lang="ru-RU" dirty="0" smtClean="0"/>
              <a:t>химии, при изучении строения </a:t>
            </a:r>
            <a:r>
              <a:rPr lang="ru-RU" dirty="0"/>
              <a:t>органических </a:t>
            </a:r>
            <a:r>
              <a:rPr lang="ru-RU" dirty="0" smtClean="0"/>
              <a:t>молекул, имеющих данный атомный состав;</a:t>
            </a:r>
          </a:p>
          <a:p>
            <a:r>
              <a:rPr lang="ru-RU" dirty="0" smtClean="0"/>
              <a:t> </a:t>
            </a:r>
            <a:r>
              <a:rPr lang="ru-RU" dirty="0"/>
              <a:t>механике сложных сооружений </a:t>
            </a:r>
            <a:r>
              <a:rPr lang="ru-RU" dirty="0" smtClean="0"/>
              <a:t>;</a:t>
            </a:r>
          </a:p>
          <a:p>
            <a:r>
              <a:rPr lang="ru-RU" dirty="0"/>
              <a:t>в</a:t>
            </a:r>
            <a:r>
              <a:rPr lang="ru-RU" dirty="0" smtClean="0"/>
              <a:t> сельском хозяйстве при планировании распределения </a:t>
            </a:r>
            <a:r>
              <a:rPr lang="ru-RU" dirty="0"/>
              <a:t>сельскохозяйственных культур на нескольких </a:t>
            </a:r>
            <a:r>
              <a:rPr lang="ru-RU" dirty="0" smtClean="0"/>
              <a:t>полях;</a:t>
            </a:r>
          </a:p>
          <a:p>
            <a:r>
              <a:rPr lang="ru-RU" dirty="0" smtClean="0"/>
              <a:t>при составлением </a:t>
            </a:r>
            <a:r>
              <a:rPr lang="ru-RU" dirty="0"/>
              <a:t>и разгадыванием шифров, </a:t>
            </a:r>
            <a:r>
              <a:rPr lang="ru-RU" dirty="0" smtClean="0"/>
              <a:t>изучении </a:t>
            </a:r>
            <a:r>
              <a:rPr lang="ru-RU" dirty="0"/>
              <a:t>древних </a:t>
            </a:r>
            <a:r>
              <a:rPr lang="ru-RU" dirty="0" smtClean="0"/>
              <a:t>письменностей;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1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В каких областях человеческой деятельности сегодня применяются знания по комбинаторике?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статистике;</a:t>
            </a:r>
          </a:p>
          <a:p>
            <a:r>
              <a:rPr lang="ru-RU" dirty="0"/>
              <a:t>к</a:t>
            </a:r>
            <a:r>
              <a:rPr lang="ru-RU" dirty="0" smtClean="0"/>
              <a:t>осмонавтике;</a:t>
            </a:r>
          </a:p>
          <a:p>
            <a:r>
              <a:rPr lang="ru-RU" dirty="0" smtClean="0"/>
              <a:t>экономике и планировании;</a:t>
            </a:r>
          </a:p>
          <a:p>
            <a:r>
              <a:rPr lang="ru-RU" dirty="0"/>
              <a:t>к</a:t>
            </a:r>
            <a:r>
              <a:rPr lang="ru-RU" dirty="0" smtClean="0"/>
              <a:t>омбинаторика </a:t>
            </a:r>
            <a:r>
              <a:rPr lang="ru-RU" dirty="0"/>
              <a:t>является одним из оснований всей дискретной математики, исследующей разные конструкции 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лингвистике </a:t>
            </a:r>
            <a:r>
              <a:rPr lang="ru-RU" dirty="0"/>
              <a:t>и </a:t>
            </a:r>
            <a:r>
              <a:rPr lang="ru-RU" dirty="0" smtClean="0"/>
              <a:t>криптографии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теории </a:t>
            </a:r>
            <a:r>
              <a:rPr lang="ru-RU" dirty="0" smtClean="0"/>
              <a:t>стрельбы;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организации </a:t>
            </a:r>
            <a:r>
              <a:rPr lang="ru-RU" dirty="0" smtClean="0"/>
              <a:t>транспорта.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5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же такое комбинаторика?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/>
              <a:t>Комбинаторика </a:t>
            </a:r>
            <a:r>
              <a:rPr lang="ru-RU" sz="3200" dirty="0"/>
              <a:t>– это раздел математики, в котором изучаются вопросы, о том сколько различных комбинаций можно составить с учетом определенных условий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      Термин </a:t>
            </a:r>
            <a:r>
              <a:rPr lang="ru-RU" sz="3200" dirty="0"/>
              <a:t>«комбинаторика» происходит от латинского слова </a:t>
            </a:r>
            <a:r>
              <a:rPr lang="ru-RU" sz="3200" i="1" dirty="0"/>
              <a:t>«</a:t>
            </a:r>
            <a:r>
              <a:rPr lang="ru-RU" sz="3200" i="1" dirty="0" err="1"/>
              <a:t>combina</a:t>
            </a:r>
            <a:r>
              <a:rPr lang="ru-RU" sz="3200" i="1" dirty="0"/>
              <a:t>»</a:t>
            </a:r>
            <a:r>
              <a:rPr lang="ru-RU" sz="3200" dirty="0"/>
              <a:t>, что в переводе на русский язык означает – «сочетать», «соединять».</a:t>
            </a:r>
          </a:p>
          <a:p>
            <a:pPr marL="0" indent="0">
              <a:buNone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60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Какие </a:t>
            </a:r>
            <a:r>
              <a:rPr lang="ru-RU" sz="4000" dirty="0"/>
              <a:t>задачи называются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комбинаторными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практические задачи, в которых </a:t>
            </a:r>
            <a:r>
              <a:rPr lang="ru-RU" sz="3600" dirty="0"/>
              <a:t>приходится использовать комбинации элементов,  выбирать из данной совокупности те, которые имеют определенные свойства, и размещать их в определенном порядке. </a:t>
            </a:r>
          </a:p>
        </p:txBody>
      </p:sp>
    </p:spTree>
    <p:extLst>
      <p:ext uri="{BB962C8B-B14F-4D97-AF65-F5344CB8AC3E}">
        <p14:creationId xmlns:p14="http://schemas.microsoft.com/office/powerpoint/2010/main" val="9569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Методы решения комбинаторных задач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800" dirty="0"/>
              <a:t>Перебор возможных вариантов;</a:t>
            </a:r>
          </a:p>
          <a:p>
            <a:pPr lvl="1"/>
            <a:r>
              <a:rPr lang="ru-RU" sz="2800" dirty="0"/>
              <a:t>Построение дерева возможных вариантов;</a:t>
            </a:r>
          </a:p>
          <a:p>
            <a:pPr lvl="1"/>
            <a:r>
              <a:rPr lang="ru-RU" sz="2800" dirty="0"/>
              <a:t>Решение комбинаторных задач с помощью правил сложения и умножения;</a:t>
            </a:r>
          </a:p>
          <a:p>
            <a:pPr lvl="1"/>
            <a:r>
              <a:rPr lang="ru-RU" sz="2800" dirty="0"/>
              <a:t>С помощью формул для числа размещений с повторениями, размещений без повторений, перестановок, сочетаний.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4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Перебор </a:t>
            </a:r>
            <a:r>
              <a:rPr lang="ru-RU" b="1" dirty="0"/>
              <a:t>возможных вариантов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          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Задача  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Сколько двузначных чисел можно составить используя цифры 1,4,7?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Решение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                           </a:t>
            </a:r>
            <a:r>
              <a:rPr lang="ru-RU" sz="3200" b="1" dirty="0" smtClean="0"/>
              <a:t>11      14       17</a:t>
            </a:r>
            <a:endParaRPr lang="ru-RU" sz="3200" dirty="0"/>
          </a:p>
          <a:p>
            <a:pPr marL="0" indent="0">
              <a:buNone/>
            </a:pPr>
            <a:r>
              <a:rPr lang="ru-RU" sz="3200" b="1" dirty="0" smtClean="0"/>
              <a:t>                          41      </a:t>
            </a:r>
            <a:r>
              <a:rPr lang="ru-RU" sz="3200" b="1" dirty="0"/>
              <a:t>44       </a:t>
            </a:r>
            <a:r>
              <a:rPr lang="ru-RU" sz="3200" b="1" dirty="0" smtClean="0"/>
              <a:t>47</a:t>
            </a:r>
            <a:endParaRPr lang="ru-RU" sz="3200" dirty="0"/>
          </a:p>
          <a:p>
            <a:pPr marL="0" indent="0">
              <a:buNone/>
            </a:pPr>
            <a:r>
              <a:rPr lang="ru-RU" sz="3200" b="1" dirty="0" smtClean="0"/>
              <a:t>                          71       74       </a:t>
            </a:r>
            <a:r>
              <a:rPr lang="ru-RU" sz="3200" b="1" dirty="0"/>
              <a:t>77</a:t>
            </a:r>
            <a:endParaRPr lang="ru-RU" sz="3200" dirty="0"/>
          </a:p>
          <a:p>
            <a:pPr marL="0" indent="0">
              <a:buNone/>
            </a:pPr>
            <a:r>
              <a:rPr lang="ru-RU" b="1" dirty="0" smtClean="0"/>
              <a:t>                  Ответ</a:t>
            </a:r>
            <a:r>
              <a:rPr lang="ru-RU" b="1" dirty="0"/>
              <a:t>: </a:t>
            </a:r>
            <a:r>
              <a:rPr lang="ru-RU" dirty="0"/>
              <a:t> 9 двузначных чисел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72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200" b="1" dirty="0"/>
              <a:t>Построение дерева возможных вариантов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Задача  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Сколько двузначных чисел можно составить используя цифры 1,4,7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1         4         7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1   4 7  1  4  7    1  4  7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Ответ: 11,14,17,41,44,47,71,74,77.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3133" y="3244334"/>
            <a:ext cx="1679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Решение:</a:t>
            </a:r>
            <a:endParaRPr lang="ru-RU" sz="2400" dirty="0"/>
          </a:p>
        </p:txBody>
      </p:sp>
      <p:sp>
        <p:nvSpPr>
          <p:cNvPr id="5" name="Пятно 2 4"/>
          <p:cNvSpPr/>
          <p:nvPr/>
        </p:nvSpPr>
        <p:spPr>
          <a:xfrm>
            <a:off x="1691680" y="3819897"/>
            <a:ext cx="647700" cy="5143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152593" y="4055030"/>
            <a:ext cx="625218" cy="598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261155" y="4103514"/>
            <a:ext cx="390759" cy="54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957803" y="4209263"/>
            <a:ext cx="50189" cy="443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642021" y="4884957"/>
            <a:ext cx="271580" cy="565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28266" y="4806787"/>
            <a:ext cx="0" cy="634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913601" y="4884957"/>
            <a:ext cx="13837" cy="555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720073" y="4884957"/>
            <a:ext cx="173031" cy="59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2557700" y="4817847"/>
            <a:ext cx="162373" cy="619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60766" y="4806787"/>
            <a:ext cx="367500" cy="559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28266" y="4817847"/>
            <a:ext cx="172472" cy="548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927438" y="4884957"/>
            <a:ext cx="182040" cy="454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720073" y="4884957"/>
            <a:ext cx="521558" cy="540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4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Правило сложения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Если некоторый объект А можно выбрать </a:t>
            </a:r>
            <a:r>
              <a:rPr lang="ru-RU" b="1" dirty="0"/>
              <a:t>m </a:t>
            </a:r>
            <a:r>
              <a:rPr lang="ru-RU" dirty="0"/>
              <a:t>способами, а другой объект В можно выбрать </a:t>
            </a:r>
            <a:r>
              <a:rPr lang="ru-RU" b="1" dirty="0"/>
              <a:t>n</a:t>
            </a:r>
            <a:r>
              <a:rPr lang="ru-RU" dirty="0"/>
              <a:t> способами, то выбор объекта </a:t>
            </a:r>
            <a:r>
              <a:rPr lang="ru-RU" u="sng" dirty="0"/>
              <a:t>либо А, либо В</a:t>
            </a:r>
            <a:r>
              <a:rPr lang="ru-RU" dirty="0"/>
              <a:t> можно осуществить </a:t>
            </a:r>
            <a:r>
              <a:rPr lang="ru-RU" b="1" dirty="0"/>
              <a:t>m + n</a:t>
            </a:r>
            <a:r>
              <a:rPr lang="ru-RU" dirty="0"/>
              <a:t> способами.</a:t>
            </a:r>
          </a:p>
          <a:p>
            <a:pPr marL="0" indent="0">
              <a:buNone/>
            </a:pPr>
            <a:r>
              <a:rPr lang="ru-RU" dirty="0" smtClean="0"/>
              <a:t>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</a:t>
            </a:r>
            <a:r>
              <a:rPr lang="ru-RU" b="1" dirty="0" smtClean="0"/>
              <a:t>m </a:t>
            </a:r>
            <a:r>
              <a:rPr lang="ru-RU" b="1" dirty="0"/>
              <a:t>+ </a:t>
            </a:r>
            <a:r>
              <a:rPr lang="ru-RU" b="1" dirty="0" smtClean="0"/>
              <a:t>n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b="1" dirty="0" smtClean="0"/>
              <a:t>m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 </a:t>
            </a:r>
            <a:r>
              <a:rPr lang="ru-RU" dirty="0" smtClean="0"/>
              <a:t>                                                                                         </a:t>
            </a:r>
            <a:r>
              <a:rPr lang="ru-RU" dirty="0"/>
              <a:t> </a:t>
            </a:r>
            <a:r>
              <a:rPr lang="ru-RU" b="1" dirty="0"/>
              <a:t>n</a:t>
            </a:r>
          </a:p>
          <a:p>
            <a:pPr marL="0" indent="0">
              <a:buNone/>
            </a:pP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51720" y="4365104"/>
            <a:ext cx="259228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56012" y="4663988"/>
            <a:ext cx="2952328" cy="1717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Норберт Винер</a:t>
            </a:r>
            <a:r>
              <a:rPr lang="ru-RU" sz="2800" dirty="0"/>
              <a:t> </a:t>
            </a:r>
            <a:r>
              <a:rPr lang="en-US" sz="2800" dirty="0"/>
              <a:t>-</a:t>
            </a:r>
            <a:r>
              <a:rPr lang="ru-RU" sz="2800" dirty="0" smtClean="0"/>
              <a:t>американский </a:t>
            </a:r>
            <a:r>
              <a:rPr lang="ru-RU" sz="2800" dirty="0"/>
              <a:t>учёный, </a:t>
            </a:r>
            <a:r>
              <a:rPr lang="ru-RU" sz="2800" dirty="0" smtClean="0">
                <a:hlinkClick r:id="rId2" tooltip="Математик"/>
              </a:rPr>
              <a:t>математик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>
                <a:hlinkClick r:id="rId3" tooltip="Философ"/>
              </a:rPr>
              <a:t>философ</a:t>
            </a:r>
            <a:r>
              <a:rPr lang="ru-RU" sz="2800" dirty="0"/>
              <a:t>, основоположник </a:t>
            </a:r>
            <a:r>
              <a:rPr lang="ru-RU" sz="2800" dirty="0">
                <a:hlinkClick r:id="rId4" tooltip="Кибернетика"/>
              </a:rPr>
              <a:t>кибернетики</a:t>
            </a:r>
            <a:r>
              <a:rPr lang="ru-RU" sz="2800" dirty="0"/>
              <a:t> и теории </a:t>
            </a:r>
            <a:r>
              <a:rPr lang="ru-RU" sz="2800" dirty="0">
                <a:hlinkClick r:id="rId5" tooltip="Искусственный интеллект"/>
              </a:rPr>
              <a:t>искусственного интеллекта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/>
              <a:t>Высшее назначение математики…</a:t>
            </a:r>
            <a:endParaRPr lang="ru-RU" sz="4000" dirty="0"/>
          </a:p>
          <a:p>
            <a:pPr marL="0" indent="0">
              <a:buNone/>
            </a:pPr>
            <a:r>
              <a:rPr lang="ru-RU" sz="4000" b="1" i="1" dirty="0"/>
              <a:t>состоит в том, чтобы находить </a:t>
            </a:r>
            <a:r>
              <a:rPr lang="ru-RU" sz="4000" b="1" i="1" dirty="0" smtClean="0"/>
              <a:t>скрытый</a:t>
            </a:r>
            <a:r>
              <a:rPr lang="ru-RU" sz="4000" b="1" i="1" dirty="0"/>
              <a:t> порядок в хаосе, который нас окружает.</a:t>
            </a:r>
            <a:endParaRPr lang="ru-RU" sz="4000" dirty="0"/>
          </a:p>
          <a:p>
            <a:pPr marL="0" indent="0">
              <a:buNone/>
            </a:pPr>
            <a:r>
              <a:rPr lang="ru-RU" sz="4000" b="1" i="1" dirty="0"/>
              <a:t>Норберт  Винер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27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Правило умножения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ru-RU" sz="3600" dirty="0"/>
              <a:t>Если объект А можно выбрать </a:t>
            </a:r>
            <a:r>
              <a:rPr lang="ru-RU" sz="3600" b="1" dirty="0"/>
              <a:t>m</a:t>
            </a:r>
            <a:r>
              <a:rPr lang="ru-RU" sz="3600" dirty="0"/>
              <a:t> способами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и </a:t>
            </a:r>
            <a:r>
              <a:rPr lang="ru-RU" sz="3600" dirty="0"/>
              <a:t>если после каждого такого выбора объект В можно выбрать </a:t>
            </a:r>
            <a:r>
              <a:rPr lang="ru-RU" sz="3600" b="1" dirty="0"/>
              <a:t>n</a:t>
            </a:r>
            <a:r>
              <a:rPr lang="ru-RU" sz="3600" dirty="0"/>
              <a:t> способами,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то </a:t>
            </a:r>
            <a:r>
              <a:rPr lang="ru-RU" sz="3600" dirty="0"/>
              <a:t>выбор </a:t>
            </a:r>
            <a:r>
              <a:rPr lang="ru-RU" sz="3600" u="sng" dirty="0"/>
              <a:t>пары А и В</a:t>
            </a:r>
            <a:r>
              <a:rPr lang="ru-RU" sz="3600" dirty="0"/>
              <a:t> можно осуществить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="1" dirty="0" smtClean="0"/>
              <a:t>m </a:t>
            </a:r>
            <a:r>
              <a:rPr lang="ru-RU" sz="3600" b="1" dirty="0"/>
              <a:t>· n </a:t>
            </a:r>
            <a:r>
              <a:rPr lang="ru-RU" sz="3600" dirty="0"/>
              <a:t>способами</a:t>
            </a:r>
            <a:r>
              <a:rPr lang="ru-RU" sz="3600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50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Задача  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Сколько существует </a:t>
            </a:r>
            <a:r>
              <a:rPr lang="ru-RU" u="sng" dirty="0"/>
              <a:t>пятизначных</a:t>
            </a:r>
            <a:r>
              <a:rPr lang="ru-RU" dirty="0"/>
              <a:t>  чисел, на третьей позиции которого стоит цифра 3?</a:t>
            </a:r>
          </a:p>
          <a:p>
            <a:pPr marL="0" indent="0" algn="ctr">
              <a:buNone/>
            </a:pPr>
            <a:r>
              <a:rPr lang="ru-RU" b="1" dirty="0"/>
              <a:t>Решение: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</a:t>
            </a:r>
            <a:r>
              <a:rPr lang="ru-RU" dirty="0" smtClean="0"/>
              <a:t>  3                        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9    *    10    *    1    *  10    *    10  =  </a:t>
            </a:r>
            <a:r>
              <a:rPr lang="ru-RU" dirty="0" smtClean="0"/>
              <a:t>9000 вариантов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</a:t>
            </a:r>
            <a:r>
              <a:rPr lang="ru-RU" b="1" dirty="0" smtClean="0"/>
              <a:t>Ответ: 9000</a:t>
            </a:r>
            <a:endParaRPr lang="ru-RU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187624" y="3861048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195736" y="3861048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067944" y="3864460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076056" y="3867872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Сколько существует </a:t>
            </a:r>
            <a:r>
              <a:rPr lang="ru-RU" u="sng" dirty="0"/>
              <a:t>пятизначных</a:t>
            </a:r>
            <a:r>
              <a:rPr lang="ru-RU" dirty="0"/>
              <a:t> чисел, на конце которых стоит </a:t>
            </a:r>
            <a:r>
              <a:rPr lang="ru-RU" u="sng" dirty="0"/>
              <a:t>четное</a:t>
            </a:r>
            <a:r>
              <a:rPr lang="ru-RU" dirty="0"/>
              <a:t> число?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Существует пять четных чисел: 0; 2; 4; 6; 8</a:t>
            </a:r>
            <a:r>
              <a:rPr lang="ru-RU" dirty="0" smtClean="0"/>
              <a:t>.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9    </a:t>
            </a:r>
            <a:r>
              <a:rPr lang="ru-RU" dirty="0"/>
              <a:t>*    10    *  10    *  10 </a:t>
            </a:r>
            <a:r>
              <a:rPr lang="ru-RU" dirty="0" smtClean="0"/>
              <a:t>  *    5  </a:t>
            </a:r>
            <a:r>
              <a:rPr lang="ru-RU" dirty="0"/>
              <a:t>=  45000 </a:t>
            </a:r>
            <a:r>
              <a:rPr lang="ru-RU" dirty="0" smtClean="0"/>
              <a:t>вариантов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                               Ответ: 45000                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                            </a:t>
            </a:r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691680" y="4154359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633117" y="4154359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525217" y="4112584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355976" y="4149080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220072" y="4149080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600" dirty="0" smtClean="0"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существует </a:t>
            </a:r>
            <a:r>
              <a:rPr lang="ru-RU" sz="9600" u="sng" dirty="0">
                <a:latin typeface="Arial" pitchFamily="34" charset="0"/>
                <a:cs typeface="Arial" pitchFamily="34" charset="0"/>
              </a:rPr>
              <a:t>пятизначных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 чисел на 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нечетных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позициях которых 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стоят 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нечетные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 числа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9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9600" b="1" dirty="0"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Существует пять нечетных чисел: 1,  3,   5,  7,    9.</a:t>
            </a:r>
            <a:endParaRPr lang="ru-RU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dirty="0">
                <a:latin typeface="Arial" pitchFamily="34" charset="0"/>
                <a:cs typeface="Arial" pitchFamily="34" charset="0"/>
              </a:rPr>
              <a:t>         </a:t>
            </a:r>
            <a:endParaRPr lang="ru-RU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Нечетные позиции: 1,  3,  5.</a:t>
            </a:r>
            <a:endParaRPr lang="ru-RU" sz="9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9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</a:t>
            </a:r>
            <a:endParaRPr lang="ru-RU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9600" dirty="0">
                <a:latin typeface="Arial" pitchFamily="34" charset="0"/>
                <a:cs typeface="Arial" pitchFamily="34" charset="0"/>
              </a:rPr>
              <a:t>5    *    10    *    5    *  10    *    5  =  12500 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вариантов</a:t>
            </a:r>
          </a:p>
          <a:p>
            <a:endParaRPr lang="ru-RU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Ответ:  12500                 </a:t>
            </a:r>
            <a:endParaRPr lang="ru-RU" sz="9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</a:t>
            </a:r>
            <a:endParaRPr lang="ru-RU" sz="9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475656" y="4437112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473102" y="4437112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530550" y="4437112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355976" y="4427314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436096" y="4474385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</a:t>
            </a:r>
            <a:r>
              <a:rPr lang="ru-RU" b="1" dirty="0" smtClean="0"/>
              <a:t>акториал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Обозначение</a:t>
            </a:r>
            <a:r>
              <a:rPr lang="ru-RU" b="1" dirty="0" smtClean="0"/>
              <a:t>:</a:t>
            </a: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4000" b="1" dirty="0" smtClean="0"/>
              <a:t>! </a:t>
            </a:r>
          </a:p>
          <a:p>
            <a:pPr marL="0" indent="0">
              <a:buNone/>
            </a:pPr>
            <a:r>
              <a:rPr lang="ru-RU" sz="2400" b="1" dirty="0"/>
              <a:t>Определение</a:t>
            </a:r>
            <a:r>
              <a:rPr lang="ru-RU" sz="2400" dirty="0"/>
              <a:t>: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n</a:t>
            </a:r>
            <a:r>
              <a:rPr lang="ru-RU" sz="2400" dirty="0"/>
              <a:t>!  называется произведение чисел от 1 до </a:t>
            </a:r>
            <a:r>
              <a:rPr lang="en-US" sz="2400" dirty="0" smtClean="0"/>
              <a:t>n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Помним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! = 1,   1! = 1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             Пример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: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5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! = 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* 4 * 3* 2 * 1 = 120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18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«Квартет»    И.А. Крылов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Имеем:</a:t>
            </a:r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персонажа (объекта): мартышка, козел, осел, медведь, и </a:t>
            </a:r>
            <a:r>
              <a:rPr lang="ru-RU" b="1" dirty="0"/>
              <a:t>4</a:t>
            </a:r>
            <a:r>
              <a:rPr lang="ru-RU" dirty="0"/>
              <a:t> места.</a:t>
            </a:r>
          </a:p>
          <a:p>
            <a:pPr marL="0" indent="0">
              <a:buNone/>
            </a:pPr>
            <a:r>
              <a:rPr lang="ru-RU" b="1" dirty="0" smtClean="0"/>
              <a:t>Замечаем:</a:t>
            </a:r>
          </a:p>
          <a:p>
            <a:pPr marL="0" indent="0">
              <a:buNone/>
            </a:pPr>
            <a:r>
              <a:rPr lang="ru-RU" dirty="0" smtClean="0"/>
              <a:t>1. число </a:t>
            </a:r>
            <a:r>
              <a:rPr lang="ru-RU" dirty="0"/>
              <a:t>мест </a:t>
            </a:r>
            <a:r>
              <a:rPr lang="ru-RU" b="1" dirty="0"/>
              <a:t>равно</a:t>
            </a:r>
            <a:r>
              <a:rPr lang="ru-RU" dirty="0"/>
              <a:t> числу </a:t>
            </a:r>
            <a:r>
              <a:rPr lang="ru-RU" dirty="0" smtClean="0"/>
              <a:t>объектов; </a:t>
            </a:r>
          </a:p>
          <a:p>
            <a:pPr marL="0" indent="0">
              <a:buNone/>
            </a:pPr>
            <a:r>
              <a:rPr lang="ru-RU" dirty="0" smtClean="0"/>
              <a:t>2. объекты </a:t>
            </a:r>
            <a:r>
              <a:rPr lang="ru-RU" b="1" dirty="0"/>
              <a:t>не </a:t>
            </a:r>
            <a:r>
              <a:rPr lang="ru-RU" b="1" dirty="0" smtClean="0"/>
              <a:t>повторяются;</a:t>
            </a:r>
          </a:p>
          <a:p>
            <a:r>
              <a:rPr lang="ru-RU" dirty="0"/>
              <a:t>Мартышка может сесть на одно из 4 мест.</a:t>
            </a:r>
          </a:p>
          <a:p>
            <a:r>
              <a:rPr lang="ru-RU" dirty="0"/>
              <a:t>Козел </a:t>
            </a:r>
            <a:r>
              <a:rPr lang="ru-RU" dirty="0" smtClean="0"/>
              <a:t>- на </a:t>
            </a:r>
            <a:r>
              <a:rPr lang="ru-RU" dirty="0"/>
              <a:t>одно из оставшихся 3 мест.</a:t>
            </a:r>
          </a:p>
          <a:p>
            <a:r>
              <a:rPr lang="ru-RU" dirty="0" smtClean="0"/>
              <a:t>Осел - </a:t>
            </a:r>
            <a:r>
              <a:rPr lang="ru-RU" dirty="0"/>
              <a:t>на одно из оставшихся  2 мест.</a:t>
            </a:r>
          </a:p>
          <a:p>
            <a:r>
              <a:rPr lang="ru-RU" dirty="0"/>
              <a:t>И мишка может сесть на оставшиеся 1 </a:t>
            </a:r>
            <a:r>
              <a:rPr lang="ru-RU" dirty="0" smtClean="0"/>
              <a:t>место.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2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    *     3    *     2    *   1   =  24 возможных варианта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т.е.      4! = 4 *  3 * 2 * 1 = </a:t>
            </a:r>
            <a:r>
              <a:rPr lang="ru-RU" dirty="0" smtClean="0"/>
              <a:t>24</a:t>
            </a:r>
          </a:p>
          <a:p>
            <a:pPr marL="0" indent="0" algn="ctr">
              <a:buNone/>
            </a:pPr>
            <a:r>
              <a:rPr lang="ru-RU" dirty="0" smtClean="0"/>
              <a:t>Ответ:  24</a:t>
            </a:r>
          </a:p>
          <a:p>
            <a:pPr marL="0" indent="0" algn="ctr">
              <a:buNone/>
            </a:pPr>
            <a:r>
              <a:rPr lang="ru-RU" dirty="0"/>
              <a:t>Рассмотренный пример – это </a:t>
            </a:r>
            <a:r>
              <a:rPr lang="ru-RU" dirty="0" smtClean="0"/>
              <a:t>классический </a:t>
            </a:r>
            <a:r>
              <a:rPr lang="ru-RU" dirty="0"/>
              <a:t>пример соединения –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перестановка</a:t>
            </a:r>
            <a:r>
              <a:rPr lang="ru-RU" b="1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5576" y="2420888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763688" y="2427596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843808" y="2420888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635896" y="2420888"/>
            <a:ext cx="6667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4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Перестановка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Перестановка – это расположение объектов в определенном порядке.</a:t>
            </a:r>
            <a:endParaRPr lang="ru-RU" sz="2400" dirty="0"/>
          </a:p>
          <a:p>
            <a:r>
              <a:rPr lang="ru-RU" sz="2800" b="1" dirty="0"/>
              <a:t>Ее особенности:</a:t>
            </a:r>
            <a:endParaRPr lang="ru-RU" sz="2400" dirty="0"/>
          </a:p>
          <a:p>
            <a:pPr lvl="1"/>
            <a:r>
              <a:rPr lang="ru-RU" b="1" dirty="0"/>
              <a:t>Учитывается порядок </a:t>
            </a:r>
            <a:r>
              <a:rPr lang="ru-RU" dirty="0"/>
              <a:t>элементов, входящих в соединение.</a:t>
            </a:r>
            <a:endParaRPr lang="ru-RU" sz="2000" dirty="0"/>
          </a:p>
          <a:p>
            <a:pPr lvl="1"/>
            <a:r>
              <a:rPr lang="ru-RU" dirty="0"/>
              <a:t>Все элементы входят в соединение, т.е. </a:t>
            </a:r>
            <a:r>
              <a:rPr lang="ru-RU" b="1" dirty="0"/>
              <a:t>число мест равно числу объектов.</a:t>
            </a:r>
            <a:endParaRPr lang="ru-RU" sz="2000" b="1" dirty="0"/>
          </a:p>
          <a:p>
            <a:r>
              <a:rPr lang="ru-RU" sz="2800" dirty="0"/>
              <a:t>      </a:t>
            </a:r>
            <a:r>
              <a:rPr lang="ru-RU" sz="2800" b="1" dirty="0"/>
              <a:t>Формула:</a:t>
            </a:r>
            <a:endParaRPr lang="ru-RU" sz="2400" dirty="0"/>
          </a:p>
          <a:p>
            <a:pPr marL="0" indent="0">
              <a:buNone/>
            </a:pPr>
            <a:r>
              <a:rPr lang="ru-RU" sz="3200" b="1" dirty="0" smtClean="0"/>
              <a:t>                                     </a:t>
            </a:r>
            <a:r>
              <a:rPr lang="en-US" sz="3200" b="1" dirty="0" err="1" smtClean="0"/>
              <a:t>P</a:t>
            </a:r>
            <a:r>
              <a:rPr lang="en-US" sz="3200" b="1" baseline="-25000" dirty="0" err="1" smtClean="0"/>
              <a:t>n</a:t>
            </a:r>
            <a:r>
              <a:rPr lang="en-US" sz="3200" b="1" baseline="30000" dirty="0" smtClean="0"/>
              <a:t> </a:t>
            </a:r>
            <a:r>
              <a:rPr lang="ru-RU" sz="3200" b="1" dirty="0" smtClean="0"/>
              <a:t>  </a:t>
            </a:r>
            <a:r>
              <a:rPr lang="ru-RU" sz="3200" b="1" dirty="0"/>
              <a:t>= </a:t>
            </a:r>
            <a:r>
              <a:rPr lang="en-US" sz="3200" b="1" dirty="0"/>
              <a:t>n</a:t>
            </a:r>
            <a:r>
              <a:rPr lang="ru-RU" sz="3200" b="1" dirty="0" smtClean="0"/>
              <a:t>!,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</a:t>
            </a:r>
            <a:r>
              <a:rPr lang="ru-RU" sz="2800" dirty="0"/>
              <a:t>где n – количество объектов (мест);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71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Размещение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/>
              <a:t>Размещение – это поочередный выбор элементов из данного множества.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Размещение может быть двух видов:</a:t>
            </a:r>
          </a:p>
          <a:p>
            <a:pPr marL="0" lvl="0" indent="0">
              <a:buNone/>
            </a:pPr>
            <a:r>
              <a:rPr lang="ru-RU" sz="4000" dirty="0" smtClean="0"/>
              <a:t>1. Размещения </a:t>
            </a:r>
            <a:r>
              <a:rPr lang="ru-RU" sz="4000" dirty="0"/>
              <a:t>с повторениями;</a:t>
            </a:r>
          </a:p>
          <a:p>
            <a:pPr marL="0" lvl="0" indent="0">
              <a:buNone/>
            </a:pPr>
            <a:r>
              <a:rPr lang="ru-RU" sz="4000" dirty="0" smtClean="0"/>
              <a:t>2. Размещения </a:t>
            </a:r>
            <a:r>
              <a:rPr lang="ru-RU" sz="4000" dirty="0"/>
              <a:t>без повторений.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15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Задача 1</a:t>
            </a:r>
            <a:r>
              <a:rPr lang="en-US" b="1" dirty="0"/>
              <a:t>(</a:t>
            </a:r>
            <a:r>
              <a:rPr lang="ru-RU" b="1" dirty="0"/>
              <a:t>размещения с повторениями</a:t>
            </a:r>
            <a:r>
              <a:rPr lang="en-US" b="1" dirty="0" smtClean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844824"/>
                <a:ext cx="8229600" cy="438912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Подсчитаем число трехбуквенных  слов, составленных из пятибуквенного алфавита. </a:t>
                </a:r>
                <a:r>
                  <a:rPr lang="ru-RU" u="sng" dirty="0">
                    <a:latin typeface="Arial" pitchFamily="34" charset="0"/>
                    <a:cs typeface="Arial" pitchFamily="34" charset="0"/>
                  </a:rPr>
                  <a:t>Буквы могут повторяться.</a:t>
                </a:r>
              </a:p>
              <a:p>
                <a:pPr marL="0" indent="0" algn="ctr">
                  <a:buNone/>
                </a:pP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Решение: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Имеем: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3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места                                             5 объектов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Ч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исло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мест не равно числу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объектов.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На первое место можно поставить любую из 5 букв, </a:t>
                </a:r>
                <a:endParaRPr lang="ru-RU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на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второе – тоже любую из 5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букв,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на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третье место – любую из 5 букв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 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                                          1         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2         3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5    *   5     *    5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4000" b="1" i="0" smtClean="0"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4000" b="1" i="0" smtClean="0">
                            <a:latin typeface="Cambria Math"/>
                            <a:cs typeface="Arial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125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вариантов слов</a:t>
                </a:r>
              </a:p>
              <a:p>
                <a:pPr marL="0" indent="0">
                  <a:buNone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                                         Ответ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: 125 слов.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844824"/>
                <a:ext cx="8229600" cy="4389120"/>
              </a:xfrm>
              <a:blipFill rotWithShape="1">
                <a:blip r:embed="rId2"/>
                <a:stretch>
                  <a:fillRect l="-815" t="-1944" r="-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7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/>
              <a:t>Цель урока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познакомить обучающихся с понятием «комбинаторика» как разделом математики, историей ее возникновения, места в науке,  и  основными методами решения комбинаторных задач.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Размещение с повторениями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291264" cy="4389120"/>
              </a:xfrm>
            </p:spPr>
            <p:txBody>
              <a:bodyPr>
                <a:normAutofit fontScale="92500" lnSpcReduction="10000"/>
              </a:bodyPr>
              <a:lstStyle/>
              <a:p>
                <a:pPr algn="ctr"/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Формула 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для соединения размещение с повторениями: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b="1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ru-RU" b="1" i="1">
                            <a:latin typeface="Cambria Math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, 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где   </m:t>
                    </m:r>
                    <m:r>
                      <a:rPr lang="en-US" b="1" i="1">
                        <a:latin typeface="Cambria Math"/>
                      </a:rPr>
                      <m:t>𝐧</m:t>
                    </m:r>
                  </m:oMath>
                </a14:m>
                <a:r>
                  <a:rPr lang="ru-RU" dirty="0">
                    <a:latin typeface="Arial" pitchFamily="34" charset="0"/>
                    <a:cs typeface="Arial" pitchFamily="34" charset="0"/>
                  </a:rPr>
                  <a:t>– количество мест,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k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– количество объектов.</a:t>
                </a:r>
              </a:p>
              <a:p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Особенности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0" lv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1. </a:t>
                </a:r>
                <a:r>
                  <a:rPr lang="ru-RU" u="sng" dirty="0" smtClean="0">
                    <a:latin typeface="Arial" pitchFamily="34" charset="0"/>
                    <a:cs typeface="Arial" pitchFamily="34" charset="0"/>
                  </a:rPr>
                  <a:t>Учитывается </a:t>
                </a:r>
                <a:r>
                  <a:rPr lang="ru-RU" u="sng" dirty="0">
                    <a:latin typeface="Arial" pitchFamily="34" charset="0"/>
                    <a:cs typeface="Arial" pitchFamily="34" charset="0"/>
                  </a:rPr>
                  <a:t>порядок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элементов входящих в соединение.</a:t>
                </a:r>
              </a:p>
              <a:p>
                <a:pPr marL="0" lv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2. В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соединении количество мест </a:t>
                </a:r>
                <a:r>
                  <a:rPr lang="ru-RU" u="sng" dirty="0">
                    <a:latin typeface="Arial" pitchFamily="34" charset="0"/>
                    <a:cs typeface="Arial" pitchFamily="34" charset="0"/>
                  </a:rPr>
                  <a:t>не равно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количеству объектов.</a:t>
                </a:r>
              </a:p>
              <a:p>
                <a:pPr marL="0" lvl="0" indent="0">
                  <a:buNone/>
                </a:pP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3. Элементы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в соединении </a:t>
                </a:r>
                <a:r>
                  <a:rPr lang="ru-RU" u="sng" dirty="0">
                    <a:latin typeface="Arial" pitchFamily="34" charset="0"/>
                    <a:cs typeface="Arial" pitchFamily="34" charset="0"/>
                  </a:rPr>
                  <a:t>могут повторяться</a:t>
                </a:r>
                <a:r>
                  <a:rPr lang="ru-RU" u="sng" dirty="0" smtClean="0">
                    <a:latin typeface="Arial" pitchFamily="34" charset="0"/>
                    <a:cs typeface="Arial" pitchFamily="34" charset="0"/>
                  </a:rPr>
                  <a:t>. </a:t>
                </a:r>
                <a:endParaRPr lang="ru-RU" u="sng" dirty="0">
                  <a:latin typeface="Arial" pitchFamily="34" charset="0"/>
                  <a:cs typeface="Arial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291264" cy="4389120"/>
              </a:xfrm>
              <a:blipFill rotWithShape="1">
                <a:blip r:embed="rId2"/>
                <a:stretch>
                  <a:fillRect l="-1103" t="-1806" b="-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76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Задача 2 (размещение без повторений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Подсчитаем число трехбуквенных  слов, составленных из пятибуквенного алфавита. </a:t>
            </a:r>
            <a:r>
              <a:rPr lang="ru-RU" u="sng" dirty="0"/>
              <a:t>Буквы не могут повторяться.</a:t>
            </a:r>
          </a:p>
          <a:p>
            <a:pPr marL="0" indent="0" algn="ctr">
              <a:buNone/>
            </a:pPr>
            <a:r>
              <a:rPr lang="ru-RU" b="1" dirty="0"/>
              <a:t>Решение: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первое место поставим любую из 5 букв.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Т.к</a:t>
            </a:r>
            <a:r>
              <a:rPr lang="ru-RU" dirty="0"/>
              <a:t>. буквы повторяться не могут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то на второе место поставим любую из 4 букв,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третье – любую из 3 букв.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1          </a:t>
            </a:r>
            <a:r>
              <a:rPr lang="ru-RU" dirty="0"/>
              <a:t>2         3</a:t>
            </a:r>
          </a:p>
          <a:p>
            <a:pPr marL="0" indent="0">
              <a:buNone/>
            </a:pPr>
            <a:r>
              <a:rPr lang="ru-RU" dirty="0"/>
              <a:t>                                         5    *   4     *   3 = 60 вариантов слов</a:t>
            </a:r>
          </a:p>
          <a:p>
            <a:pPr marL="0" indent="0" algn="ctr">
              <a:buNone/>
            </a:pPr>
            <a:r>
              <a:rPr lang="ru-RU" b="1" dirty="0"/>
              <a:t>Ответ: 60 слов.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3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Размещение с повторениями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916832"/>
                <a:ext cx="8229600" cy="4389120"/>
              </a:xfrm>
            </p:spPr>
            <p:txBody>
              <a:bodyPr>
                <a:normAutofit fontScale="92500" lnSpcReduction="20000"/>
              </a:bodyPr>
              <a:lstStyle/>
              <a:p>
                <a:pPr algn="ctr"/>
                <a:r>
                  <a:rPr lang="ru-RU" b="1" dirty="0" smtClean="0"/>
                  <a:t>Формула </a:t>
                </a:r>
                <a:r>
                  <a:rPr lang="ru-RU" b="1" dirty="0"/>
                  <a:t>для соединения размещение без повторениями:</a:t>
                </a:r>
                <a:endParaRPr lang="ru-RU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b="1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𝒏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b="1" dirty="0"/>
                  <a:t>,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г</a:t>
                </a:r>
                <a:r>
                  <a:rPr lang="ru-RU" dirty="0" smtClean="0"/>
                  <a:t>де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𝐧</m:t>
                    </m:r>
                  </m:oMath>
                </a14:m>
                <a:r>
                  <a:rPr lang="ru-RU" dirty="0"/>
                  <a:t>– количество мест,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k </a:t>
                </a:r>
                <a:r>
                  <a:rPr lang="ru-RU" dirty="0"/>
                  <a:t>– количество объектов.</a:t>
                </a:r>
              </a:p>
              <a:p>
                <a:pPr algn="ctr"/>
                <a:r>
                  <a:rPr lang="ru-RU" b="1" dirty="0"/>
                  <a:t>Особенности</a:t>
                </a:r>
                <a:r>
                  <a:rPr lang="ru-RU" dirty="0"/>
                  <a:t>:</a:t>
                </a:r>
              </a:p>
              <a:p>
                <a:pPr marL="0" lvl="0" indent="0">
                  <a:buNone/>
                </a:pPr>
                <a:r>
                  <a:rPr lang="ru-RU" dirty="0" smtClean="0"/>
                  <a:t>1</a:t>
                </a:r>
                <a:r>
                  <a:rPr lang="ru-RU" u="sng" dirty="0" smtClean="0"/>
                  <a:t>.  Учитывается </a:t>
                </a:r>
                <a:r>
                  <a:rPr lang="ru-RU" u="sng" dirty="0"/>
                  <a:t>порядок </a:t>
                </a:r>
                <a:r>
                  <a:rPr lang="ru-RU" dirty="0"/>
                  <a:t>элементов входящих в соединение.</a:t>
                </a:r>
              </a:p>
              <a:p>
                <a:pPr marL="0" lvl="0" indent="0">
                  <a:buNone/>
                </a:pPr>
                <a:r>
                  <a:rPr lang="ru-RU" dirty="0" smtClean="0"/>
                  <a:t>2.  В </a:t>
                </a:r>
                <a:r>
                  <a:rPr lang="ru-RU" dirty="0"/>
                  <a:t>соединении количество мест </a:t>
                </a:r>
                <a:r>
                  <a:rPr lang="ru-RU" u="sng" dirty="0"/>
                  <a:t>не равно </a:t>
                </a:r>
                <a:r>
                  <a:rPr lang="ru-RU" dirty="0"/>
                  <a:t>количеству объектов.</a:t>
                </a:r>
              </a:p>
              <a:p>
                <a:pPr marL="0" lvl="0" indent="0">
                  <a:buNone/>
                </a:pPr>
                <a:r>
                  <a:rPr lang="ru-RU" dirty="0" smtClean="0"/>
                  <a:t>3.   Элементы </a:t>
                </a:r>
                <a:r>
                  <a:rPr lang="ru-RU" dirty="0"/>
                  <a:t>в соединении </a:t>
                </a:r>
                <a:r>
                  <a:rPr lang="ru-RU" u="sng" dirty="0"/>
                  <a:t>не могут, повторяются</a:t>
                </a:r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916832"/>
                <a:ext cx="8229600" cy="4389120"/>
              </a:xfrm>
              <a:blipFill rotWithShape="1">
                <a:blip r:embed="rId2"/>
                <a:stretch>
                  <a:fillRect l="-1185" t="-2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36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ru-RU" b="1" i="1" smtClean="0">
                            <a:latin typeface="Cambria Math"/>
                          </a:rPr>
                          <m:t>Если в</m:t>
                        </m:r>
                        <m:r>
                          <a:rPr lang="ru-RU" b="1" i="1">
                            <a:latin typeface="Cambria Math"/>
                          </a:rPr>
                          <m:t>  </m:t>
                        </m:r>
                        <m:r>
                          <a:rPr lang="ru-RU" b="1" i="1" smtClean="0">
                            <a:latin typeface="Cambria Math"/>
                          </a:rPr>
                          <m:t>формуле:</m:t>
                        </m:r>
                        <m:r>
                          <a:rPr lang="ru-RU" b="1" i="1">
                            <a:latin typeface="Cambria Math"/>
                          </a:rPr>
                          <m:t> А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𝒏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b="1" dirty="0" smtClean="0"/>
                  <a:t>,</a:t>
                </a:r>
                <a:r>
                  <a:rPr lang="en-US" b="1" dirty="0" smtClean="0"/>
                  <a:t>n=k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r="-3852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sz="32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3200" b="1" i="1"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3200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200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/>
                              </a:rPr>
                              <m:t>𝒏</m:t>
                            </m:r>
                          </m:e>
                        </m:d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𝟎</m:t>
                        </m:r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  <m:r>
                          <a:rPr lang="ru-RU" sz="3200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3200" b="1" dirty="0"/>
                  <a:t> = </a:t>
                </a:r>
                <a:endParaRPr lang="ru-RU" sz="3200" b="1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</a:rPr>
                      <m:t>                                            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ru-RU" sz="3200" b="1" i="1" smtClean="0">
                        <a:latin typeface="Cambria Math"/>
                      </a:rPr>
                      <m:t> </m:t>
                    </m:r>
                    <m:r>
                      <a:rPr lang="en-US" sz="3200" b="1" i="1">
                        <a:latin typeface="Cambria Math"/>
                      </a:rPr>
                      <m:t>𝒏</m:t>
                    </m:r>
                    <m:r>
                      <a:rPr lang="ru-RU" sz="3200" b="1" i="1">
                        <a:latin typeface="Cambria Math"/>
                      </a:rPr>
                      <m:t>!</m:t>
                    </m:r>
                  </m:oMath>
                </a14:m>
                <a:r>
                  <a:rPr lang="ru-RU" sz="3200" b="1" dirty="0"/>
                  <a:t> = </a:t>
                </a:r>
                <a:r>
                  <a:rPr lang="en-US" sz="3200" b="1" dirty="0" err="1" smtClean="0"/>
                  <a:t>P</a:t>
                </a:r>
                <a:r>
                  <a:rPr lang="en-US" sz="3200" b="1" baseline="-25000" dirty="0" err="1" smtClean="0"/>
                  <a:t>n</a:t>
                </a:r>
              </a:p>
              <a:p>
                <a:pPr marL="0" indent="0">
                  <a:buNone/>
                </a:pPr>
                <a:endParaRPr lang="ru-RU" b="1" baseline="-25000" dirty="0"/>
              </a:p>
              <a:p>
                <a:pPr marL="0" indent="0">
                  <a:buNone/>
                </a:pPr>
                <a:r>
                  <a:rPr lang="ru-RU" sz="4000" dirty="0"/>
                  <a:t>Соединение </a:t>
                </a:r>
                <a:r>
                  <a:rPr lang="ru-RU" sz="4000" u="sng" dirty="0"/>
                  <a:t>перестановка </a:t>
                </a:r>
                <a:r>
                  <a:rPr lang="ru-RU" sz="4000" dirty="0"/>
                  <a:t>– это </a:t>
                </a:r>
                <a:r>
                  <a:rPr lang="ru-RU" sz="4000" u="sng" dirty="0"/>
                  <a:t>частный случай </a:t>
                </a:r>
                <a:r>
                  <a:rPr lang="ru-RU" sz="4000" dirty="0"/>
                  <a:t>соединения </a:t>
                </a:r>
                <a:r>
                  <a:rPr lang="ru-RU" sz="4000" u="sng" dirty="0"/>
                  <a:t>размещение без повторений</a:t>
                </a:r>
                <a:r>
                  <a:rPr lang="ru-RU" sz="4000" dirty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8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Сочетание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sz="3600" b="1" dirty="0"/>
                  <a:t>Сочетание – это одновременный выбор элементов из данного множества</a:t>
                </a:r>
                <a:r>
                  <a:rPr lang="ru-RU" sz="3600" dirty="0"/>
                  <a:t>.</a:t>
                </a:r>
              </a:p>
              <a:p>
                <a:r>
                  <a:rPr lang="ru-RU" sz="3600" b="1" dirty="0"/>
                  <a:t>Формула</a:t>
                </a:r>
                <a:r>
                  <a:rPr lang="ru-RU" sz="3600" dirty="0"/>
                  <a:t>: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36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3600" b="1" i="1">
                            <a:latin typeface="Cambria Math"/>
                          </a:rPr>
                          <m:t>            С</m:t>
                        </m:r>
                      </m:e>
                      <m:sub>
                        <m:r>
                          <a:rPr lang="ru-RU" sz="3600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sz="3600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/>
                          </a:rPr>
                          <m:t>𝒏</m:t>
                        </m:r>
                        <m:r>
                          <a:rPr lang="ru-RU" sz="3600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sz="3600" b="1" i="1">
                            <a:latin typeface="Cambria Math"/>
                          </a:rPr>
                          <m:t>𝒌</m:t>
                        </m:r>
                        <m:r>
                          <a:rPr lang="ru-RU" sz="3600" b="1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ru-RU" sz="36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sz="36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ru-RU" sz="3600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r>
                  <a:rPr lang="ru-RU" sz="3600" b="1" dirty="0"/>
                  <a:t>В соединении сочетание – не важен порядок</a:t>
                </a:r>
                <a:r>
                  <a:rPr lang="ru-RU" sz="3600" b="1" dirty="0" smtClean="0"/>
                  <a:t>элементов</a:t>
                </a:r>
                <a:r>
                  <a:rPr lang="ru-RU" sz="3600" b="1" dirty="0"/>
                  <a:t>.</a:t>
                </a:r>
                <a:endParaRPr lang="ru-RU" sz="3600" dirty="0"/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96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Задача (сочетание</a:t>
            </a:r>
            <a:r>
              <a:rPr lang="ru-RU" b="1" dirty="0" smtClean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916832"/>
                <a:ext cx="8229600" cy="438912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Сколькими способами из 5 человек можно избрать комиссию, состоящую из 3 человек.</a:t>
                </a:r>
              </a:p>
              <a:p>
                <a:pPr marL="0" indent="0" algn="ctr">
                  <a:buNone/>
                </a:pPr>
                <a:r>
                  <a:rPr lang="ru-RU" b="1" dirty="0"/>
                  <a:t>Решение: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Очевидно, что в каком порядке будут располагаться, выбранные в комиссию люди совершенно не важно. А это и говорит нам о том, что данное соединение - сочетание.</a:t>
                </a:r>
              </a:p>
              <a:p>
                <a:pPr marL="0" indent="0">
                  <a:buNone/>
                </a:pPr>
                <a:r>
                  <a:rPr lang="ru-RU" dirty="0"/>
                  <a:t>Следовательно,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b="1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𝒏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𝒌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𝒏</m:t>
                            </m:r>
                            <m:r>
                              <a:rPr lang="ru-RU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𝒌</m:t>
                            </m:r>
                          </m:e>
                        </m:d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𝟓</m:t>
                            </m:r>
                            <m:r>
                              <a:rPr lang="ru-RU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𝟑</m:t>
                            </m:r>
                          </m:e>
                        </m:d>
                        <m:r>
                          <a:rPr lang="ru-RU" b="1" i="1">
                            <a:latin typeface="Cambria Math"/>
                          </a:rPr>
                          <m:t>! </m:t>
                        </m:r>
                      </m:den>
                    </m:f>
                  </m:oMath>
                </a14:m>
                <a:r>
                  <a:rPr lang="ru-RU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  <m:r>
                          <a:rPr lang="ru-RU" b="1" i="1">
                            <a:latin typeface="Cambria Math"/>
                          </a:rPr>
                          <m:t>𝟐</m:t>
                        </m:r>
                        <m:r>
                          <a:rPr lang="ru-RU" b="1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ru-RU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/>
                          </a:rPr>
                          <m:t>𝟓</m:t>
                        </m:r>
                        <m:r>
                          <a:rPr lang="ru-RU" b="1" i="1">
                            <a:latin typeface="Cambria Math"/>
                          </a:rPr>
                          <m:t>∗</m:t>
                        </m:r>
                        <m:r>
                          <a:rPr lang="ru-RU" b="1" i="1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</a:rPr>
                          <m:t>∗</m:t>
                        </m:r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  <m:r>
                          <a:rPr lang="ru-RU" b="1" i="1" smtClean="0">
                            <a:latin typeface="Cambria Math"/>
                          </a:rPr>
                          <m:t>∗</m:t>
                        </m:r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</a:rPr>
                          <m:t>∗</m:t>
                        </m:r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/>
                          </a:rPr>
                          <m:t>𝟑</m:t>
                        </m:r>
                        <m:r>
                          <a:rPr lang="ru-RU" b="1" i="1">
                            <a:latin typeface="Cambria Math"/>
                          </a:rPr>
                          <m:t>∗</m:t>
                        </m:r>
                        <m:r>
                          <a:rPr lang="ru-RU" b="1" i="1">
                            <a:latin typeface="Cambria Math"/>
                          </a:rPr>
                          <m:t>𝟐</m:t>
                        </m:r>
                        <m:r>
                          <a:rPr lang="ru-RU" b="1" i="1">
                            <a:latin typeface="Cambria Math"/>
                          </a:rPr>
                          <m:t>∗</m:t>
                        </m:r>
                        <m:r>
                          <a:rPr lang="ru-RU" b="1" i="1">
                            <a:latin typeface="Cambria Math"/>
                          </a:rPr>
                          <m:t>𝟏</m:t>
                        </m:r>
                        <m:r>
                          <a:rPr lang="ru-RU" b="1" i="1">
                            <a:latin typeface="Cambria Math"/>
                          </a:rPr>
                          <m:t>∗</m:t>
                        </m:r>
                        <m:r>
                          <a:rPr lang="ru-RU" b="1" i="1">
                            <a:latin typeface="Cambria Math"/>
                          </a:rPr>
                          <m:t>𝟐</m:t>
                        </m:r>
                        <m:r>
                          <a:rPr lang="ru-RU" b="1" i="1">
                            <a:latin typeface="Cambria Math"/>
                          </a:rPr>
                          <m:t>∗</m:t>
                        </m:r>
                        <m:r>
                          <a:rPr lang="ru-RU" b="1" i="1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b="1" dirty="0"/>
                  <a:t> = 10 </a:t>
                </a:r>
                <a:r>
                  <a:rPr lang="ru-RU" dirty="0"/>
                  <a:t>способов</a:t>
                </a:r>
              </a:p>
              <a:p>
                <a:pPr marL="0" indent="0" algn="ctr">
                  <a:buNone/>
                </a:pPr>
                <a:r>
                  <a:rPr lang="ru-RU" b="1" dirty="0"/>
                  <a:t>Ответ: 10 способов.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916832"/>
                <a:ext cx="8229600" cy="4389120"/>
              </a:xfrm>
              <a:blipFill rotWithShape="1">
                <a:blip r:embed="rId2"/>
                <a:stretch>
                  <a:fillRect l="-1333" t="-2083" r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1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Задача  </a:t>
            </a:r>
            <a:r>
              <a:rPr lang="en-US" dirty="0" smtClean="0"/>
              <a:t>(</a:t>
            </a:r>
            <a:r>
              <a:rPr lang="ru-RU" b="1" dirty="0" smtClean="0"/>
              <a:t>правило сложения</a:t>
            </a:r>
            <a:r>
              <a:rPr lang="en-US" b="1" dirty="0" smtClean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8229600" cy="438912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Алфавит состоит из 5 букв. Сколько можно составить слов из букв этого алфавита, имеющих не более </a:t>
                </a:r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трех 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букв.</a:t>
                </a:r>
              </a:p>
              <a:p>
                <a:pPr marL="0" indent="0" algn="ctr">
                  <a:buNone/>
                </a:pP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Решение: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Для определения количества однобуквенных, двухбуквенных и трехбуквенных слов используем формулу для соединения -  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размещение с повторениями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Тогда, однобуквенных слов будет - 5.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Двухбуквенных слов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Трехбуквенных слов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Т.к. одинаковых слов нет, то используя 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правило сложения</a:t>
                </a:r>
                <a:r>
                  <a:rPr lang="ru-RU" dirty="0">
                    <a:latin typeface="Arial" pitchFamily="34" charset="0"/>
                    <a:cs typeface="Arial" pitchFamily="34" charset="0"/>
                  </a:rPr>
                  <a:t>, получим: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Arial" pitchFamily="34" charset="0"/>
                    <a:cs typeface="Arial" pitchFamily="34" charset="0"/>
                  </a:rPr>
                  <a:t>5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 5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>
                    <a:latin typeface="Arial" pitchFamily="34" charset="0"/>
                    <a:cs typeface="Arial" pitchFamily="34" charset="0"/>
                  </a:rPr>
                  <a:t>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Arial" pitchFamily="34" charset="0"/>
                    <a:cs typeface="Arial" pitchFamily="34" charset="0"/>
                  </a:rPr>
                  <a:t> += 5 + 25 + 125 = 155 слов.</a:t>
                </a:r>
              </a:p>
              <a:p>
                <a:pPr marL="0" indent="0" algn="ctr">
                  <a:buNone/>
                </a:pP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Ответ: 125 слов.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8229600" cy="4389120"/>
              </a:xfrm>
              <a:blipFill rotWithShape="1">
                <a:blip r:embed="rId2"/>
                <a:stretch>
                  <a:fillRect l="-963" t="-2222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7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Обобщение и</a:t>
            </a:r>
            <a:r>
              <a:rPr lang="ru-RU" b="1" dirty="0" smtClean="0"/>
              <a:t> систематизация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Большинство комбинаторных задач решается с помощью двух основных правил – </a:t>
            </a:r>
            <a:r>
              <a:rPr lang="ru-RU" b="1" dirty="0"/>
              <a:t>правила суммы и правила произведения</a:t>
            </a:r>
            <a:r>
              <a:rPr lang="ru-RU" dirty="0" smtClean="0"/>
              <a:t>.</a:t>
            </a:r>
          </a:p>
          <a:p>
            <a:r>
              <a:rPr lang="ru-RU" dirty="0"/>
              <a:t>все комбинаторные задачи сюжетные и очень разные.</a:t>
            </a:r>
            <a:endParaRPr lang="ru-RU" dirty="0" smtClean="0"/>
          </a:p>
          <a:p>
            <a:r>
              <a:rPr lang="ru-RU" dirty="0" smtClean="0"/>
              <a:t>Комбинаторные задачи не </a:t>
            </a:r>
            <a:r>
              <a:rPr lang="ru-RU" dirty="0"/>
              <a:t>приемлют четкого алгоритма при решении, требуют вдумчивого подхода и анализа </a:t>
            </a:r>
            <a:r>
              <a:rPr lang="ru-RU" dirty="0" smtClean="0"/>
              <a:t>условия.</a:t>
            </a:r>
            <a:endParaRPr lang="ru-RU" dirty="0"/>
          </a:p>
          <a:p>
            <a:r>
              <a:rPr lang="ru-RU" dirty="0"/>
              <a:t>Для успешного решения комбинаторных задач </a:t>
            </a:r>
            <a:r>
              <a:rPr lang="ru-RU" dirty="0" smtClean="0"/>
              <a:t>необходимо верно определить </a:t>
            </a:r>
            <a:r>
              <a:rPr lang="ru-RU" b="1" dirty="0" smtClean="0"/>
              <a:t>тип соединения</a:t>
            </a:r>
            <a:r>
              <a:rPr lang="ru-RU" dirty="0" smtClean="0"/>
              <a:t>, и следовательно, </a:t>
            </a:r>
            <a:r>
              <a:rPr lang="ru-RU" b="1" dirty="0" smtClean="0"/>
              <a:t>правильно </a:t>
            </a:r>
            <a:r>
              <a:rPr lang="ru-RU" b="1" dirty="0"/>
              <a:t>выбрать формулу</a:t>
            </a:r>
            <a:r>
              <a:rPr lang="ru-RU" dirty="0"/>
              <a:t>, по которой искать количество нужных </a:t>
            </a:r>
            <a:r>
              <a:rPr lang="ru-RU" dirty="0" smtClean="0"/>
              <a:t>соединений.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выбора формулы</a:t>
            </a:r>
            <a:endParaRPr lang="ru-RU" dirty="0"/>
          </a:p>
        </p:txBody>
      </p:sp>
      <p:pic>
        <p:nvPicPr>
          <p:cNvPr id="4" name="Объект 3" descr="Методы решения комбинаторных задач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848871" cy="4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53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Подведение итогов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Сегодня на </a:t>
            </a:r>
            <a:r>
              <a:rPr lang="ru-RU" dirty="0" smtClean="0"/>
              <a:t>уроки:</a:t>
            </a:r>
          </a:p>
          <a:p>
            <a:pPr lvl="0"/>
            <a:r>
              <a:rPr lang="ru-RU" dirty="0" smtClean="0"/>
              <a:t>познакомились  </a:t>
            </a:r>
            <a:r>
              <a:rPr lang="ru-RU" dirty="0"/>
              <a:t>с  понятием «комбинаторика»;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познакомились </a:t>
            </a:r>
            <a:r>
              <a:rPr lang="ru-RU" dirty="0"/>
              <a:t>с историей возникновения комбинаторики как раздела математики;</a:t>
            </a:r>
          </a:p>
          <a:p>
            <a:pPr lvl="0"/>
            <a:r>
              <a:rPr lang="ru-RU" dirty="0" smtClean="0"/>
              <a:t>познакомились </a:t>
            </a:r>
            <a:r>
              <a:rPr lang="ru-RU" dirty="0"/>
              <a:t>с правилами сложения и  умножения при решении комбинаторных задач;</a:t>
            </a:r>
          </a:p>
          <a:p>
            <a:pPr lvl="0"/>
            <a:r>
              <a:rPr lang="ru-RU" dirty="0" smtClean="0"/>
              <a:t>познакомились </a:t>
            </a:r>
            <a:r>
              <a:rPr lang="ru-RU" dirty="0"/>
              <a:t>с основными методами решения комбинаторных задач;</a:t>
            </a:r>
          </a:p>
          <a:p>
            <a:r>
              <a:rPr lang="ru-RU" dirty="0"/>
              <a:t>закрепили методы решения комбинаторных задач на конкретных </a:t>
            </a:r>
            <a:r>
              <a:rPr lang="ru-RU" dirty="0" smtClean="0"/>
              <a:t>примерах.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0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Родоначальники комбинаторики</a:t>
            </a:r>
            <a:endParaRPr lang="ru-RU" dirty="0"/>
          </a:p>
        </p:txBody>
      </p:sp>
      <p:pic>
        <p:nvPicPr>
          <p:cNvPr id="4" name="Объект 3" descr="http://ipo.spb.ru/iumk2/MATH_XXI-10/Modules/M_3.1/Pascal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5981"/>
            <a:ext cx="3810000" cy="3987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32159"/>
              </p:ext>
            </p:extLst>
          </p:nvPr>
        </p:nvGraphicFramePr>
        <p:xfrm>
          <a:off x="3131840" y="5517233"/>
          <a:ext cx="2808312" cy="969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</a:tblGrid>
              <a:tr h="68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Блез Паскаль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1623-1662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48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91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Задание на дом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теоретическим материалом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который представлен на карточке в виде опорного конспекта.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0" lv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Сколько </a:t>
            </a:r>
            <a:r>
              <a:rPr lang="ru-RU" dirty="0">
                <a:latin typeface="Arial" pitchFamily="34" charset="0"/>
                <a:cs typeface="Arial" pitchFamily="34" charset="0"/>
              </a:rPr>
              <a:t>существует четырёхзначных чисел на второй позиции, которого стоит цифра 5?</a:t>
            </a:r>
          </a:p>
          <a:p>
            <a:pPr marL="0" lv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Найдите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количество трехзначных чисел, которые можно составить из цифр 1, 2, 3, 4, 5, 6, 7, если цифры в числе повторяться не могут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Имеется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6 видов овощей. Решено готовить салат 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трех </a:t>
            </a:r>
            <a:r>
              <a:rPr lang="ru-RU" dirty="0">
                <a:latin typeface="Arial" pitchFamily="34" charset="0"/>
                <a:cs typeface="Arial" pitchFamily="34" charset="0"/>
              </a:rPr>
              <a:t>видов овощей. Сколько различных салатов можно приготовить?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9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По горизонтали: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называется раздел математики, в котором изучается вопросы о том, сколько различных комбинаций подчиненных тем или иным условиям можно составить из данных объектов?.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Назовите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ученного, которому принадлежат  замечательные достижения  в области комбинаторики.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размещени</a:t>
            </a:r>
            <a:r>
              <a:rPr lang="ru-RU" dirty="0">
                <a:latin typeface="Arial" pitchFamily="34" charset="0"/>
                <a:cs typeface="Arial" pitchFamily="34" charset="0"/>
              </a:rPr>
              <a:t>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элементов по </a:t>
            </a:r>
            <a:r>
              <a:rPr lang="en-US" dirty="0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По вертикали: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4.</a:t>
            </a:r>
            <a:r>
              <a:rPr lang="ru-RU" dirty="0">
                <a:latin typeface="Arial" pitchFamily="34" charset="0"/>
                <a:cs typeface="Arial" pitchFamily="34" charset="0"/>
              </a:rPr>
              <a:t> Как называется символ ! в комбинаторике?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Соединения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различающихся  либо порядком, либо самими элементами.</a:t>
            </a:r>
          </a:p>
          <a:p>
            <a:pPr marL="0"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Соединения, </a:t>
            </a:r>
            <a:r>
              <a:rPr lang="ru-RU" smtClean="0">
                <a:latin typeface="Arial" pitchFamily="34" charset="0"/>
                <a:cs typeface="Arial" pitchFamily="34" charset="0"/>
              </a:rPr>
              <a:t>не различающиеся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друг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друга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порядком.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1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Кроссворд</a:t>
            </a:r>
            <a:endParaRPr lang="ru-RU" dirty="0"/>
          </a:p>
        </p:txBody>
      </p:sp>
      <p:pic>
        <p:nvPicPr>
          <p:cNvPr id="4" name="Объект 3" descr="http://chadaana1.narod.ru/pageUchitelei/chechen/krossvor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7"/>
            <a:ext cx="7632848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3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pic>
        <p:nvPicPr>
          <p:cNvPr id="4" name="Объект 3" descr="http://chadaana1.narod.ru/pageUchitelei/chechen/otvety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1"/>
            <a:ext cx="9396535" cy="52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6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Родоначальники комбинаторики</a:t>
            </a:r>
          </a:p>
        </p:txBody>
      </p:sp>
      <p:pic>
        <p:nvPicPr>
          <p:cNvPr id="4" name="Объект 3" descr="http://ipo.spb.ru/iumk2/MATH_XXI-10/Modules/M_3.1/Fermat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28448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3244334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Пьер</a:t>
            </a:r>
            <a:r>
              <a:rPr lang="ru-RU" sz="4000" b="1" dirty="0"/>
              <a:t> Ферма</a:t>
            </a:r>
            <a:r>
              <a:rPr lang="en-US" sz="4000" b="1" dirty="0"/>
              <a:t> (</a:t>
            </a:r>
            <a:r>
              <a:rPr lang="ru-RU" sz="4000" b="1" dirty="0"/>
              <a:t>1601-1665</a:t>
            </a:r>
            <a:r>
              <a:rPr lang="en-US" sz="4000" b="1" dirty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2225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Родоначальники комбинаторики</a:t>
            </a:r>
          </a:p>
        </p:txBody>
      </p:sp>
      <p:pic>
        <p:nvPicPr>
          <p:cNvPr id="4" name="Объект 3" descr="http://ipo.spb.ru/iumk2/MATH_XXI-10/Modules/M_3.1/Bernoulli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096344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3244334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Якоб </a:t>
            </a:r>
            <a:r>
              <a:rPr lang="ru-RU" sz="4000" b="1" dirty="0"/>
              <a:t>Бернулли</a:t>
            </a:r>
            <a:r>
              <a:rPr lang="en-US" sz="4000" b="1" dirty="0"/>
              <a:t>  (</a:t>
            </a:r>
            <a:r>
              <a:rPr lang="ru-RU" sz="4000" b="1" dirty="0"/>
              <a:t>1654-1705</a:t>
            </a:r>
            <a:r>
              <a:rPr lang="en-US" sz="4000" b="1" dirty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231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Родоначальники комбинаторики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                                        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700" dirty="0"/>
              <a:t> </a:t>
            </a:r>
            <a:r>
              <a:rPr lang="en-US" sz="4700" dirty="0" smtClean="0"/>
              <a:t>                                               </a:t>
            </a:r>
            <a:r>
              <a:rPr lang="ru-RU" sz="4700" dirty="0" smtClean="0"/>
              <a:t> </a:t>
            </a:r>
            <a:r>
              <a:rPr lang="ru-RU" sz="6400" dirty="0" smtClean="0"/>
              <a:t>Готфрид </a:t>
            </a:r>
            <a:r>
              <a:rPr lang="ru-RU" sz="6400" dirty="0" err="1"/>
              <a:t>Вильгель</a:t>
            </a:r>
            <a:endParaRPr lang="ru-RU" sz="6400" dirty="0"/>
          </a:p>
          <a:p>
            <a:pPr marL="0" indent="0" algn="ctr">
              <a:buNone/>
            </a:pPr>
            <a:r>
              <a:rPr lang="ru-RU" sz="6400" dirty="0" smtClean="0"/>
              <a:t>                                              </a:t>
            </a:r>
            <a:r>
              <a:rPr lang="ru-RU" sz="6400" dirty="0"/>
              <a:t>фон Лейбниц </a:t>
            </a:r>
          </a:p>
          <a:p>
            <a:pPr marL="0" indent="0" algn="ctr">
              <a:buNone/>
            </a:pPr>
            <a:r>
              <a:rPr lang="ru-RU" sz="6400" dirty="0" smtClean="0"/>
              <a:t>            </a:t>
            </a:r>
            <a:r>
              <a:rPr lang="en-US" sz="6400" dirty="0" smtClean="0"/>
              <a:t>                                </a:t>
            </a:r>
            <a:r>
              <a:rPr lang="ru-RU" sz="6400" dirty="0" smtClean="0"/>
              <a:t>   ( </a:t>
            </a:r>
            <a:r>
              <a:rPr lang="ru-RU" sz="6400" dirty="0"/>
              <a:t>1646- </a:t>
            </a:r>
            <a:r>
              <a:rPr lang="ru-RU" sz="6400" dirty="0" smtClean="0"/>
              <a:t>1716</a:t>
            </a:r>
            <a:r>
              <a:rPr lang="en-US" sz="6400" dirty="0"/>
              <a:t>)</a:t>
            </a:r>
            <a:endParaRPr lang="ru-RU" sz="6400" dirty="0" smtClean="0"/>
          </a:p>
          <a:p>
            <a:endParaRPr lang="ru-RU" sz="6400" dirty="0"/>
          </a:p>
          <a:p>
            <a:endParaRPr lang="ru-RU" sz="47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im3-tub-ru.yandex.net/i?id=32264653-60-73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3168352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8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Родоначальники комбинаторики</a:t>
            </a:r>
          </a:p>
        </p:txBody>
      </p:sp>
      <p:pic>
        <p:nvPicPr>
          <p:cNvPr id="4" name="Объект 3" descr="http://im5-tub-ru.yandex.net/i?id=140767508-46-73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72816"/>
            <a:ext cx="4248472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796136" y="3244334"/>
            <a:ext cx="2880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/>
              <a:t>Л. </a:t>
            </a:r>
            <a:r>
              <a:rPr lang="ru-RU" sz="4000" dirty="0" smtClean="0"/>
              <a:t>Эйлер  </a:t>
            </a:r>
            <a:r>
              <a:rPr lang="en-US" sz="4000" dirty="0" smtClean="0"/>
              <a:t>(</a:t>
            </a:r>
            <a:r>
              <a:rPr lang="en-US" sz="4000" dirty="0"/>
              <a:t>1707 – 1783)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270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Родоначальники комбинаторики</a:t>
            </a:r>
          </a:p>
        </p:txBody>
      </p:sp>
      <p:pic>
        <p:nvPicPr>
          <p:cNvPr id="4" name="Объект 3" descr="http://ipo.spb.ru/iumk2/MATH_XXI-10/Modules/M_3.1/Laplac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35163"/>
            <a:ext cx="3744416" cy="43894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16017" y="3244334"/>
            <a:ext cx="3744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/>
              <a:t>Пьер-Симон </a:t>
            </a:r>
            <a:r>
              <a:rPr lang="ru-RU" sz="4000" b="1" i="1" dirty="0" smtClean="0"/>
              <a:t>     </a:t>
            </a:r>
            <a:r>
              <a:rPr lang="ru-RU" sz="4000" b="1" dirty="0" smtClean="0"/>
              <a:t>Лаплас</a:t>
            </a:r>
            <a:r>
              <a:rPr lang="en-US" sz="4000" b="1" dirty="0" smtClean="0"/>
              <a:t> </a:t>
            </a:r>
            <a:endParaRPr lang="ru-RU" sz="4000" b="1" dirty="0" smtClean="0"/>
          </a:p>
          <a:p>
            <a:pPr algn="ctr"/>
            <a:r>
              <a:rPr lang="ru-RU" sz="4000" b="1" dirty="0"/>
              <a:t> </a:t>
            </a:r>
            <a:r>
              <a:rPr lang="ru-RU" sz="4000" b="1" dirty="0" smtClean="0"/>
              <a:t>      </a:t>
            </a:r>
            <a:r>
              <a:rPr lang="en-US" sz="4000" b="1" dirty="0" smtClean="0"/>
              <a:t>(</a:t>
            </a:r>
            <a:r>
              <a:rPr lang="ru-RU" sz="4000" b="1" dirty="0" smtClean="0"/>
              <a:t>1749-1827</a:t>
            </a:r>
            <a:r>
              <a:rPr lang="en-US" sz="4000" b="1" dirty="0" smtClean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252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723</TotalTime>
  <Words>1777</Words>
  <Application>Microsoft Office PowerPoint</Application>
  <PresentationFormat>Экран (4:3)</PresentationFormat>
  <Paragraphs>282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Поток</vt:lpstr>
      <vt:lpstr>Тема урока</vt:lpstr>
      <vt:lpstr>Норберт Винер -американский учёный, математик и философ, основоположник кибернетики и теории искусственного интеллекта. </vt:lpstr>
      <vt:lpstr>Цель урока</vt:lpstr>
      <vt:lpstr>Родоначальники комбинаторики</vt:lpstr>
      <vt:lpstr>Родоначальники комбинаторики</vt:lpstr>
      <vt:lpstr>Родоначальники комбинаторики</vt:lpstr>
      <vt:lpstr>Родоначальники комбинаторики</vt:lpstr>
      <vt:lpstr>Родоначальники комбинаторики</vt:lpstr>
      <vt:lpstr>Родоначальники комбинаторики</vt:lpstr>
      <vt:lpstr>Почему возникла комбинаторика?</vt:lpstr>
      <vt:lpstr>Кто первым рассматривал комбинаторику как самостоятельную ветвь науки?</vt:lpstr>
      <vt:lpstr>В каких областях человеческой деятельности сегодня применяются знания по комбинаторике?</vt:lpstr>
      <vt:lpstr>В каких областях человеческой деятельности сегодня применяются знания по комбинаторике?</vt:lpstr>
      <vt:lpstr>Что же такое комбинаторика?</vt:lpstr>
      <vt:lpstr>Какие задачи называются  комбинаторными?</vt:lpstr>
      <vt:lpstr>Методы решения комбинаторных задач:</vt:lpstr>
      <vt:lpstr>   Перебор возможных вариантов </vt:lpstr>
      <vt:lpstr>Построение дерева возможных вариантов </vt:lpstr>
      <vt:lpstr>Правило сложения </vt:lpstr>
      <vt:lpstr>Правило умножения </vt:lpstr>
      <vt:lpstr>   Задача  3 </vt:lpstr>
      <vt:lpstr>Задача  4</vt:lpstr>
      <vt:lpstr>Задача 5</vt:lpstr>
      <vt:lpstr>Факториал</vt:lpstr>
      <vt:lpstr>«Квартет»    И.А. Крылов</vt:lpstr>
      <vt:lpstr>Решение:</vt:lpstr>
      <vt:lpstr>Перестановка</vt:lpstr>
      <vt:lpstr>Размещение</vt:lpstr>
      <vt:lpstr>Задача 1(размещения с повторениями)</vt:lpstr>
      <vt:lpstr>Размещение с повторениями</vt:lpstr>
      <vt:lpstr>Задача 2 (размещение без повторений)</vt:lpstr>
      <vt:lpstr>Размещение с повторениями</vt:lpstr>
      <vt:lpstr>〖Если в  формуле: А〗_n^k = n!/(n-k)!,n=k</vt:lpstr>
      <vt:lpstr>Сочетание</vt:lpstr>
      <vt:lpstr>Задача (сочетание)</vt:lpstr>
      <vt:lpstr>Задача  (правило сложения)</vt:lpstr>
      <vt:lpstr>Обобщение и систематизация</vt:lpstr>
      <vt:lpstr>Анализ выбора формулы</vt:lpstr>
      <vt:lpstr>Подведение итогов</vt:lpstr>
      <vt:lpstr>Задание на дом:</vt:lpstr>
      <vt:lpstr>Кроссворд</vt:lpstr>
      <vt:lpstr>Кроссворд</vt:lpstr>
      <vt:lpstr>Решение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максимка</dc:creator>
  <cp:lastModifiedBy>User</cp:lastModifiedBy>
  <cp:revision>73</cp:revision>
  <dcterms:created xsi:type="dcterms:W3CDTF">2013-07-10T07:53:43Z</dcterms:created>
  <dcterms:modified xsi:type="dcterms:W3CDTF">2016-02-01T22:28:08Z</dcterms:modified>
</cp:coreProperties>
</file>