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4" r:id="rId9"/>
    <p:sldId id="263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18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 smtClean="0"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latin typeface="Arial" pitchFamily="34" charset="0"/>
                <a:cs typeface="Arial" pitchFamily="34" charset="0"/>
              </a:rPr>
              <a:t>Лекция №8</a:t>
            </a:r>
            <a:br>
              <a:rPr lang="ru-RU" sz="3300" dirty="0" smtClean="0"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latin typeface="Arial" pitchFamily="34" charset="0"/>
                <a:cs typeface="Arial" pitchFamily="34" charset="0"/>
              </a:rPr>
              <a:t>Тема 1.6. Трехфазные электрические цепи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изучить основные определения и понятия  трехфазных цепей переменного тока, развитие умения анализа и расчёта простейших трехфазных цепей ;</a:t>
            </a:r>
          </a:p>
          <a:p>
            <a:pPr algn="ctr">
              <a:buNone/>
            </a:pPr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Знания и умения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формулировать принципы соединения обмоток генератора (трансформатора) и потребителей энергии звездой и треугольником;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различать симметричную и несимметричную нагрузки;</a:t>
            </a:r>
          </a:p>
          <a:p>
            <a:pPr marL="457200" indent="-45720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  уметь определять параметры трехфазных цепей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Фазные и линейные величины при различных соединениях приемников электроэнергии.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Векторные диаграммы токов и напряжений для симметричной и несимметричной нагрузки.</a:t>
            </a: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Литература</a:t>
            </a:r>
          </a:p>
          <a:p>
            <a:pPr>
              <a:lnSpc>
                <a:spcPct val="150000"/>
              </a:lnSpc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  И.А.Данилов, П.М.Иванов «Общая  электротехника с основами  электроники» М. Высшая  школа  1989 г. ] §6.1-6.4.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2. Т.Ф. Берёзкина, Н.Г.Гусев «Задачник  по  общей  электротехнике с основами  электроники» М. Высшая  школа. 1983г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3. Евдокимов  Ф.Е.  «Общая электротехника», М., Высшая школа ,  1987 г.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300" dirty="0" smtClean="0">
                <a:latin typeface="Arial" pitchFamily="34" charset="0"/>
                <a:cs typeface="Arial" pitchFamily="34" charset="0"/>
              </a:rPr>
            </a:br>
            <a:r>
              <a:rPr lang="ru-RU" sz="3300" dirty="0" smtClean="0">
                <a:latin typeface="Arial" pitchFamily="34" charset="0"/>
                <a:cs typeface="Arial" pitchFamily="34" charset="0"/>
              </a:rPr>
              <a:t>План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28625" y="1285875"/>
            <a:ext cx="832484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Общие сведения о трехфазных электрических цепях.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Соединения обмоток трехфазных генераторов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звездой.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Соединения обмоток трехфазных генераторов  и потребителей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звездой.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Фазные и линейные напряжения, токи; соотношения между ними.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Симметричная и несимметричная нагрузка.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Основные положения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 t="14372"/>
          <a:stretch>
            <a:fillRect/>
          </a:stretch>
        </p:blipFill>
        <p:spPr bwMode="auto">
          <a:xfrm>
            <a:off x="642910" y="1643050"/>
            <a:ext cx="8072494" cy="488501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Соединение обмоток генератора «звездой»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t="15873" r="1111"/>
          <a:stretch>
            <a:fillRect/>
          </a:stretch>
        </p:blipFill>
        <p:spPr bwMode="auto">
          <a:xfrm>
            <a:off x="928662" y="1523426"/>
            <a:ext cx="7358114" cy="497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00100" y="1549587"/>
            <a:ext cx="400052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Соединение обмотки статора «звездой»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1928802"/>
            <a:ext cx="1643074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Условные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обозначения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3" y="2428868"/>
            <a:ext cx="1657359" cy="195438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А,В,С – линейный провод</a:t>
            </a:r>
          </a:p>
          <a:p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– нейтральный провод</a:t>
            </a:r>
          </a:p>
          <a:p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фазные напряжения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1100" b="1" baseline="-250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100" b="1" baseline="-250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1100" b="1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1100" b="1" baseline="-25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линейные  напряжения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File02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429132"/>
            <a:ext cx="22860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43504" y="1571612"/>
            <a:ext cx="3071834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Векторная диаграмма напряжений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       генератора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714356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357554" y="4462477"/>
            <a:ext cx="4843471" cy="1924035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</a:t>
            </a:r>
            <a:endParaRPr kumimoji="0" lang="ru-RU" sz="1000" b="0" i="1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</a:t>
            </a:r>
            <a:endParaRPr kumimoji="0" lang="ru-RU" sz="1000" b="0" i="1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AutoShape 13"/>
          <p:cNvSpPr>
            <a:spLocks/>
          </p:cNvSpPr>
          <p:nvPr/>
        </p:nvSpPr>
        <p:spPr bwMode="auto">
          <a:xfrm>
            <a:off x="5000628" y="4429132"/>
            <a:ext cx="153969" cy="660400"/>
          </a:xfrm>
          <a:prstGeom prst="rightBrace">
            <a:avLst>
              <a:gd name="adj1" fmla="val 39755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5286380" y="4786322"/>
            <a:ext cx="460494" cy="90805"/>
          </a:xfrm>
          <a:prstGeom prst="rightArrow">
            <a:avLst>
              <a:gd name="adj1" fmla="val 50000"/>
              <a:gd name="adj2" fmla="val 11398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/>
          <p:cNvSpPr>
            <a:spLocks/>
          </p:cNvSpPr>
          <p:nvPr/>
        </p:nvSpPr>
        <p:spPr bwMode="auto">
          <a:xfrm>
            <a:off x="5786446" y="4500570"/>
            <a:ext cx="100998" cy="673100"/>
          </a:xfrm>
          <a:prstGeom prst="leftBrace">
            <a:avLst>
              <a:gd name="adj1" fmla="val 6177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500570"/>
            <a:ext cx="1357322" cy="319370"/>
          </a:xfrm>
          <a:prstGeom prst="rect">
            <a:avLst/>
          </a:prstGeom>
          <a:noFill/>
        </p:spPr>
      </p:pic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29" y="4786322"/>
            <a:ext cx="1285885" cy="300040"/>
          </a:xfrm>
          <a:prstGeom prst="rect">
            <a:avLst/>
          </a:prstGeom>
          <a:noFill/>
        </p:spPr>
      </p:pic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072073"/>
            <a:ext cx="1285884" cy="305125"/>
          </a:xfrm>
          <a:prstGeom prst="rect">
            <a:avLst/>
          </a:prstGeom>
          <a:noFill/>
        </p:spPr>
      </p:pic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500570"/>
            <a:ext cx="1714490" cy="269574"/>
          </a:xfrm>
          <a:prstGeom prst="rect">
            <a:avLst/>
          </a:prstGeom>
          <a:noFill/>
        </p:spPr>
      </p:pic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857760"/>
            <a:ext cx="1900228" cy="258183"/>
          </a:xfrm>
          <a:prstGeom prst="rect">
            <a:avLst/>
          </a:prstGeom>
          <a:noFill/>
        </p:spPr>
      </p:pic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572140"/>
            <a:ext cx="1714512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Соединение потребителей «звездой»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953" t="14085" b="3181"/>
          <a:stretch>
            <a:fillRect/>
          </a:stretch>
        </p:blipFill>
        <p:spPr bwMode="auto">
          <a:xfrm>
            <a:off x="928662" y="1714487"/>
            <a:ext cx="7368266" cy="452665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357818" y="1857364"/>
            <a:ext cx="285752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Ток нейтрального провода равен геометрической сумме фазных токов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285752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На основании закона Ома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5098333"/>
            <a:ext cx="2857520" cy="830997"/>
          </a:xfrm>
          <a:prstGeom prst="rect">
            <a:avLst/>
          </a:prstGeom>
          <a:solidFill>
            <a:srgbClr val="FF7C80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цепи  с  нейтральным проводом фазные напряжения потребителя равны фазным напряжениям 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                 источника! 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000100" y="5000636"/>
            <a:ext cx="4200550" cy="88915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I</a:t>
            </a:r>
            <a:r>
              <a:rPr kumimoji="0" lang="en-US" sz="1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I</a:t>
            </a:r>
            <a:r>
              <a:rPr kumimoji="0" lang="en-US" sz="1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12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фазны</a:t>
            </a:r>
            <a:r>
              <a:rPr lang="ru-RU" sz="1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 (линейные) токи потребителей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en-US" sz="1200" b="1" i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</a:t>
            </a:r>
            <a:r>
              <a:rPr kumimoji="0" lang="ru-RU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нулевой (нейтральный ) ток</a:t>
            </a:r>
            <a:endParaRPr kumimoji="0" lang="en-US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1200" b="1" baseline="-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нейтральная  (нулевая )  точка</a:t>
            </a:r>
            <a:r>
              <a:rPr kumimoji="0" lang="ru-RU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5978743"/>
            <a:ext cx="69294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При одинаковых сопротивлениях нагрузка будет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симметричной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Векторные диаграммы при соединении потребителей  «звездой»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7431" t="20821" r="8034" b="7541"/>
          <a:stretch>
            <a:fillRect/>
          </a:stretch>
        </p:blipFill>
        <p:spPr bwMode="auto">
          <a:xfrm>
            <a:off x="642910" y="1357298"/>
            <a:ext cx="7698384" cy="450059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t="16895"/>
          <a:stretch>
            <a:fillRect/>
          </a:stretch>
        </p:blipFill>
        <p:spPr bwMode="auto">
          <a:xfrm>
            <a:off x="525731" y="1571612"/>
            <a:ext cx="8042537" cy="4714908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9" name="Прямоугольник 28"/>
          <p:cNvSpPr/>
          <p:nvPr/>
        </p:nvSpPr>
        <p:spPr>
          <a:xfrm>
            <a:off x="5357818" y="5143512"/>
            <a:ext cx="3000396" cy="857256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Соединение потребителей «треугольником»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1587275"/>
            <a:ext cx="3000396" cy="6987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 соединении потребителя по схеме  «треугольник»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3000396" cy="6987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Расчет фазных токов производят на основании закона Ома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571346" y="4357694"/>
            <a:ext cx="4786472" cy="1643074"/>
            <a:chOff x="2218" y="2211"/>
            <a:chExt cx="6878" cy="1860"/>
          </a:xfrm>
          <a:solidFill>
            <a:schemeClr val="bg1"/>
          </a:solidFill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2218" y="2211"/>
              <a:ext cx="6878" cy="1860"/>
            </a:xfrm>
            <a:prstGeom prst="rect">
              <a:avLst/>
            </a:prstGeom>
            <a:grpFill/>
            <a:ln w="1587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                  </a:t>
              </a:r>
              <a:endParaRPr kumimoji="0" lang="ru-RU" sz="1000" b="0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</a:t>
              </a:r>
              <a:endParaRPr kumimoji="0" lang="ru-RU" sz="1000" b="0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            </a:t>
              </a:r>
              <a:r>
                <a:rPr kumimoji="0" lang="ru-RU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1" name="AutoShape 5"/>
            <p:cNvSpPr>
              <a:spLocks/>
            </p:cNvSpPr>
            <p:nvPr/>
          </p:nvSpPr>
          <p:spPr bwMode="auto">
            <a:xfrm>
              <a:off x="4357" y="2330"/>
              <a:ext cx="83" cy="1516"/>
            </a:xfrm>
            <a:prstGeom prst="rightBrace">
              <a:avLst>
                <a:gd name="adj1" fmla="val 39755"/>
                <a:gd name="adj2" fmla="val 50000"/>
              </a:avLst>
            </a:prstGeom>
            <a:grpFill/>
            <a:ln w="158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4845" y="2625"/>
              <a:ext cx="652" cy="143"/>
            </a:xfrm>
            <a:prstGeom prst="rightArrow">
              <a:avLst>
                <a:gd name="adj1" fmla="val 50000"/>
                <a:gd name="adj2" fmla="val 113986"/>
              </a:avLst>
            </a:prstGeom>
            <a:grpFill/>
            <a:ln w="1587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3" name="AutoShape 7"/>
            <p:cNvSpPr>
              <a:spLocks/>
            </p:cNvSpPr>
            <p:nvPr/>
          </p:nvSpPr>
          <p:spPr bwMode="auto">
            <a:xfrm>
              <a:off x="5620" y="2250"/>
              <a:ext cx="90" cy="1483"/>
            </a:xfrm>
            <a:prstGeom prst="leftBrace">
              <a:avLst>
                <a:gd name="adj1" fmla="val 61772"/>
                <a:gd name="adj2" fmla="val 50000"/>
              </a:avLst>
            </a:prstGeom>
            <a:grpFill/>
            <a:ln w="1587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688668"/>
            <a:ext cx="1214446" cy="311968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051479"/>
            <a:ext cx="1214446" cy="306347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238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357826"/>
            <a:ext cx="1214446" cy="309132"/>
          </a:xfrm>
          <a:prstGeom prst="rect">
            <a:avLst/>
          </a:prstGeom>
          <a:noFill/>
        </p:spPr>
      </p:pic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191139"/>
            <a:ext cx="2076450" cy="238125"/>
          </a:xfrm>
          <a:prstGeom prst="rect">
            <a:avLst/>
          </a:prstGeom>
          <a:noFill/>
        </p:spPr>
      </p:pic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6" name="Picture 2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762511"/>
            <a:ext cx="2038350" cy="238125"/>
          </a:xfrm>
          <a:prstGeom prst="rect">
            <a:avLst/>
          </a:prstGeom>
          <a:noFill/>
        </p:spPr>
      </p:pic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0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357825"/>
            <a:ext cx="1785950" cy="589179"/>
          </a:xfrm>
          <a:prstGeom prst="rect">
            <a:avLst/>
          </a:prstGeom>
          <a:noFill/>
        </p:spPr>
      </p:pic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6710" t="18360" r="3145" b="3081"/>
          <a:stretch>
            <a:fillRect/>
          </a:stretch>
        </p:blipFill>
        <p:spPr bwMode="auto">
          <a:xfrm>
            <a:off x="714348" y="1428736"/>
            <a:ext cx="7589237" cy="450059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Векторные диаграммы при соединении потребителей  «треугольником»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Мощность трёхфазной цепи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2970" t="13548" r="1980" b="3811"/>
          <a:stretch>
            <a:fillRect/>
          </a:stretch>
        </p:blipFill>
        <p:spPr bwMode="auto">
          <a:xfrm>
            <a:off x="825604" y="1571612"/>
            <a:ext cx="7532610" cy="478634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344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Лекция №8 Тема 1.6. Трехфазные электрические цепи  </vt:lpstr>
      <vt:lpstr> План  </vt:lpstr>
      <vt:lpstr>Основные положения</vt:lpstr>
      <vt:lpstr>Соединение обмоток генератора «звездой»</vt:lpstr>
      <vt:lpstr>Соединение потребителей «звездой»</vt:lpstr>
      <vt:lpstr>Слайд 6</vt:lpstr>
      <vt:lpstr>Соединение потребителей «треугольником»</vt:lpstr>
      <vt:lpstr>Слайд 8</vt:lpstr>
      <vt:lpstr>Слайд 9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Лекция №8 Тема 1.6. Трехфазные электрические цепи  </dc:title>
  <cp:lastModifiedBy>Admin</cp:lastModifiedBy>
  <cp:revision>34</cp:revision>
  <dcterms:modified xsi:type="dcterms:W3CDTF">2013-11-23T13:43:14Z</dcterms:modified>
</cp:coreProperties>
</file>