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324" r:id="rId3"/>
    <p:sldId id="273" r:id="rId4"/>
    <p:sldId id="274" r:id="rId5"/>
    <p:sldId id="275" r:id="rId6"/>
    <p:sldId id="276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3" r:id="rId38"/>
    <p:sldId id="314" r:id="rId39"/>
    <p:sldId id="322" r:id="rId40"/>
    <p:sldId id="323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990099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8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solidFill>
            <a:schemeClr val="tx2">
              <a:lumMod val="90000"/>
            </a:schemeClr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E46386-E160-4AA2-AC2D-8FCABF9D7650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429222-7B05-4E32-BD1E-AC25DAD14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B5C8-968F-499D-B0FF-A1421E483F3A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30747-93C4-4BA6-9869-E1C679E08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41E7-ABFF-475A-B742-F08153BE47BF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03F2-2C3B-4F4F-A42D-C24FBD39F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0E12-F136-412E-BC46-835434459F25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64D2-5C20-4402-9324-88F4ABA78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6F843F-5470-4D18-B68C-E13B20204473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C7D9E-7765-48EB-BA5C-68E85DF0B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8064-3740-4940-B8A9-5B9988758F5C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DEB5-1EF3-4625-8A03-9A20F71F6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A3D8-25F5-458E-934E-B932B02DF65F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585E-0375-4F31-9E6C-D2942B402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FE25-5E4B-4ECB-AA52-112E365EC098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CD7EE-3323-48BF-BBF8-0E855993D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212A92-86B7-49A4-8B7A-4537FFC14878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20E4A-FBE2-48B2-AC42-FF73537C3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3BFD-6ACF-4895-AB60-6F7D255EE88A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DA90-9B94-48F3-9EF6-D0C2ADB7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C0B90E-21BD-4B82-924C-62528E074179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24C49-8F93-4B7D-AFD4-48CFAF86E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87C5D4-AA77-45B0-A4AC-CD282599BECF}" type="datetimeFigureOut">
              <a:rPr lang="ru-RU"/>
              <a:pPr>
                <a:defRPr/>
              </a:pPr>
              <a:t>03.10.2017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F930F34-9800-43A5-95F0-88CDB68B3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30" r:id="rId7"/>
    <p:sldLayoutId id="2147483725" r:id="rId8"/>
    <p:sldLayoutId id="2147483731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4995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4900" dirty="0" smtClean="0"/>
              <a:t>Невербальное общение</a:t>
            </a:r>
            <a:endParaRPr lang="ru-RU" sz="49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400" i="1" dirty="0" smtClean="0"/>
              <a:t>Позвольте мне быть с вами полностью откровенным</a:t>
            </a:r>
            <a:r>
              <a:rPr lang="ru-RU" sz="2800" i="1" dirty="0" smtClean="0"/>
              <a:t>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53154"/>
            <a:ext cx="4214842" cy="425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07194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Доминирующее положение ладони.</a:t>
            </a:r>
            <a:endParaRPr lang="ru-RU" sz="2800" dirty="0" smtClean="0"/>
          </a:p>
          <a:p>
            <a:r>
              <a:rPr lang="ru-RU" sz="2800" i="1" dirty="0" smtClean="0"/>
              <a:t>Агрессивное положение ладони (</a:t>
            </a:r>
            <a:r>
              <a:rPr lang="ru-RU" sz="2800" dirty="0" smtClean="0"/>
              <a:t>Жест "указующего перста"</a:t>
            </a:r>
            <a:r>
              <a:rPr lang="ru-RU" sz="2800" i="1" dirty="0" smtClean="0"/>
              <a:t>)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051" y="928670"/>
            <a:ext cx="67404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214818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Хозяин положения.</a:t>
            </a:r>
            <a:endParaRPr lang="ru-RU" sz="2800" dirty="0" smtClean="0"/>
          </a:p>
          <a:p>
            <a:r>
              <a:rPr lang="ru-RU" sz="2800" i="1" dirty="0" smtClean="0"/>
              <a:t>Уступаю инициативу.</a:t>
            </a:r>
            <a:endParaRPr lang="ru-RU" sz="2800" dirty="0" smtClean="0"/>
          </a:p>
          <a:p>
            <a:r>
              <a:rPr lang="ru-RU" sz="2800" i="1" dirty="0" smtClean="0"/>
              <a:t>Равноправное рукопожатие.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189194" y="1004060"/>
          <a:ext cx="6883268" cy="2853568"/>
        </p:xfrm>
        <a:graphic>
          <a:graphicData uri="http://schemas.openxmlformats.org/presentationml/2006/ole">
            <p:oleObj spid="_x0000_s49153" name="Точечный рисунок" r:id="rId3" imgW="3400900" imgH="140989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572008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Человек справа предлагается властный, доми­нирующий тип рукопожатия.</a:t>
            </a:r>
            <a:endParaRPr lang="ru-RU" sz="2800" dirty="0" smtClean="0"/>
          </a:p>
          <a:p>
            <a:r>
              <a:rPr lang="ru-RU" sz="2800" i="1" dirty="0" smtClean="0"/>
              <a:t>Он принимает руку и делает шаг вперед левой ногой.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58235"/>
            <a:ext cx="5357850" cy="333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Затем он делает шаг правой ногой и продвигается в интимную зону другого человека и разворачивает руку в вертикальное положение.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56758"/>
            <a:ext cx="2357454" cy="441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Властное рукопожатие.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2096593" y="1354786"/>
          <a:ext cx="4475671" cy="2502842"/>
        </p:xfrm>
        <a:graphic>
          <a:graphicData uri="http://schemas.openxmlformats.org/presentationml/2006/ole">
            <p:oleObj spid="_x0000_s54273" name="Точечный рисунок" r:id="rId3" imgW="1448002" imgH="8097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Нейтрализация властного рукопожатия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1580" y="846407"/>
            <a:ext cx="5225064" cy="301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«Перчатка»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1714480" y="1428736"/>
          <a:ext cx="5699382" cy="2286016"/>
        </p:xfrm>
        <a:graphic>
          <a:graphicData uri="http://schemas.openxmlformats.org/presentationml/2006/ole">
            <p:oleObj spid="_x0000_s56321" name="Точечный рисунок" r:id="rId3" imgW="3467584" imgH="140000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"Как здорово!"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000108"/>
            <a:ext cx="2871793" cy="380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71480"/>
            <a:ext cx="2249488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286116" y="642918"/>
          <a:ext cx="2609850" cy="2247900"/>
        </p:xfrm>
        <a:graphic>
          <a:graphicData uri="http://schemas.openxmlformats.org/presentationml/2006/ole">
            <p:oleObj spid="_x0000_s60420" name="Точечный рисунок" r:id="rId4" imgW="2610214" imgH="2247619" progId="PBrush">
              <p:embed/>
            </p:oleObj>
          </a:graphicData>
        </a:graphic>
      </p:graphicFrame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571480"/>
            <a:ext cx="17295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14414" y="4714884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жест сцепленных пальцев обозначает разочарование и желание человека скрыть свое отрицательное отношение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200" b="1" dirty="0" smtClean="0"/>
              <a:t>Невербальное общение </a:t>
            </a:r>
            <a:r>
              <a:rPr lang="ru-RU" sz="3200" dirty="0" smtClean="0"/>
              <a:t>– это общение между людьми без использования слов, передача информации или влияние друг на друга через мимику, жесты, пантомимику и т.п.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500570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dirty="0" smtClean="0"/>
              <a:t>Используется в условиях субординации и может быть изолированным жестом, обозначающим уверенную или "всезнающую" позицию.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857223" y="785794"/>
          <a:ext cx="3130681" cy="3071834"/>
        </p:xfrm>
        <a:graphic>
          <a:graphicData uri="http://schemas.openxmlformats.org/presentationml/2006/ole">
            <p:oleObj spid="_x0000_s61443" name="Точечный рисунок" r:id="rId3" imgW="2534004" imgH="2486372" progId="PBrush">
              <p:embed/>
            </p:oleObj>
          </a:graphicData>
        </a:graphic>
      </p:graphicFrame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566360" y="785794"/>
          <a:ext cx="2634543" cy="3033716"/>
        </p:xfrm>
        <a:graphic>
          <a:graphicData uri="http://schemas.openxmlformats.org/presentationml/2006/ole">
            <p:oleObj spid="_x0000_s61445" name="Точечный рисунок" r:id="rId4" imgW="2200582" imgH="253400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143380"/>
            <a:ext cx="731205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Жест, выражающий уверенность и превосходство.</a:t>
            </a:r>
            <a:endParaRPr lang="ru-RU" sz="2400" dirty="0" smtClean="0"/>
          </a:p>
          <a:p>
            <a:r>
              <a:rPr lang="ru-RU" sz="2400" i="1" dirty="0" smtClean="0"/>
              <a:t>Закладывание рук за спину с захва­том запястья.</a:t>
            </a:r>
            <a:endParaRPr lang="ru-RU" sz="2400" dirty="0" smtClean="0"/>
          </a:p>
          <a:p>
            <a:r>
              <a:rPr lang="ru-RU" sz="2400" i="1" dirty="0" smtClean="0"/>
              <a:t>Закладывание рук за спину с захватом локтя.</a:t>
            </a:r>
            <a:endParaRPr lang="ru-RU" sz="24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58186"/>
            <a:ext cx="5857916" cy="349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dirty="0" smtClean="0"/>
              <a:t>Выставление больших пальцев рук говорит о властности, превосходстве и даже агрессивности человека.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50961"/>
            <a:ext cx="3000396" cy="416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357695"/>
            <a:ext cx="73120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dirty="0" smtClean="0"/>
              <a:t>Этот жест передает двойной сигнал — первый о негативном или оборонном отношении (скрещенные руки) плюс чувство превосходства (выраженное большими пальцами рук). 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3143240" y="571480"/>
          <a:ext cx="2705105" cy="3753495"/>
        </p:xfrm>
        <a:graphic>
          <a:graphicData uri="http://schemas.openxmlformats.org/presentationml/2006/ole">
            <p:oleObj spid="_x0000_s66561" name="Точечный рисунок" r:id="rId3" imgW="1991003" imgH="276263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400" i="1" dirty="0" smtClean="0"/>
              <a:t>Почесывание шеи.</a:t>
            </a:r>
            <a:r>
              <a:rPr lang="ru-RU" sz="2400" dirty="0" smtClean="0"/>
              <a:t> Этот жест говорит о сомнении и неуверенности человека, который говорит: "Я не уверен, что я с вами согласен"</a:t>
            </a:r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459335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Здесь требуется поддержка.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642918"/>
            <a:ext cx="3357586" cy="373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Скука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28604"/>
            <a:ext cx="2714612" cy="37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Поза заинтересованного и оценивающего человека.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75378"/>
            <a:ext cx="2786082" cy="405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dirty="0" smtClean="0"/>
              <a:t>слушатель негативно или критически относится к лектору или к предмету его сообщения</a:t>
            </a:r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85728"/>
            <a:ext cx="2928926" cy="435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dirty="0" smtClean="0"/>
              <a:t>человек пытается принять решение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5500726" cy="397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7166"/>
            <a:ext cx="5076714" cy="51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5143512"/>
            <a:ext cx="73120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just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Жест "пожимание плечами"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хорошим примером универсального жеста, который обозначает, что человек не знает или не понимает, о чем речь. Это комплексный жест, состоящий из трех компонентов: развернутые ладони, поднятые плечи поднятые брови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оборонное или негативное состояние человека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14290"/>
            <a:ext cx="3143240" cy="457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Кулаки говорят о враждебности.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28604"/>
            <a:ext cx="2714612" cy="402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Демонстрируется чувство превосходства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71480"/>
            <a:ext cx="2786082" cy="396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Замаскированная нервозность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2928926" y="285728"/>
          <a:ext cx="2857488" cy="4346263"/>
        </p:xfrm>
        <a:graphic>
          <a:graphicData uri="http://schemas.openxmlformats.org/presentationml/2006/ole">
            <p:oleObj spid="_x0000_s74753" name="Точечный рисунок" r:id="rId3" imgW="2266667" imgH="344853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429264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Женщина выражает свое недовольство.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0"/>
            <a:ext cx="3482975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Защитная поза в положении стоя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28604"/>
            <a:ext cx="1284288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Открытое тело и открытые отношения.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42918"/>
            <a:ext cx="2946402" cy="412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Спинка стула служит защитным средством и может превратить его в агрессивного, атакующего воина.</a:t>
            </a:r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5283" y="571480"/>
            <a:ext cx="261733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 действиям готов.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28604"/>
            <a:ext cx="2571736" cy="434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Тянет время.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2928926" y="785794"/>
          <a:ext cx="3429024" cy="3550699"/>
        </p:xfrm>
        <a:graphic>
          <a:graphicData uri="http://schemas.openxmlformats.org/presentationml/2006/ole">
            <p:oleObj spid="_x0000_s91137" name="Точечный рисунок" r:id="rId3" imgW="2952381" imgH="305714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i="1" dirty="0" smtClean="0"/>
          </a:p>
          <a:p>
            <a:pPr lvl="0" indent="180975" algn="just"/>
            <a:endParaRPr lang="ru-RU" sz="1600" i="1" dirty="0" smtClean="0"/>
          </a:p>
          <a:p>
            <a:pPr lvl="0" indent="180975" algn="just"/>
            <a:r>
              <a:rPr lang="ru-RU" sz="2400" i="1" dirty="0" smtClean="0"/>
              <a:t>Типичная поза критической оценки.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57166"/>
            <a:ext cx="2619375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Агрессор.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0113" name="Object 1"/>
          <p:cNvGraphicFramePr>
            <a:graphicFrameLocks noChangeAspect="1"/>
          </p:cNvGraphicFramePr>
          <p:nvPr/>
        </p:nvGraphicFramePr>
        <p:xfrm>
          <a:off x="3500430" y="500042"/>
          <a:ext cx="2786082" cy="4343755"/>
        </p:xfrm>
        <a:graphic>
          <a:graphicData uri="http://schemas.openxmlformats.org/presentationml/2006/ole">
            <p:oleObj spid="_x0000_s90113" name="Точечный рисунок" r:id="rId3" imgW="2095793" imgH="326666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53706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571744"/>
            <a:ext cx="3030538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34" y="3105835"/>
            <a:ext cx="6357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Подросток обманывает. Взрослый обманывает</a:t>
            </a:r>
            <a:endParaRPr lang="ru-RU" sz="2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Ребенок обманывает.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5357827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/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Ребенок обманывает.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i="1" dirty="0" smtClean="0"/>
          </a:p>
          <a:p>
            <a:pPr lvl="0" indent="180975" algn="just"/>
            <a:endParaRPr lang="ru-RU" sz="1600" i="1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17492" y="1500174"/>
          <a:ext cx="9026508" cy="3286148"/>
        </p:xfrm>
        <a:graphic>
          <a:graphicData uri="http://schemas.openxmlformats.org/presentationml/2006/ole">
            <p:oleObj spid="_x0000_s24577" name="Точечный рисунок" r:id="rId3" imgW="4133333" imgH="150476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just"/>
            <a:r>
              <a:rPr lang="ru-RU" sz="2400" i="1" dirty="0" smtClean="0"/>
              <a:t>Два городских жителя обмениваются рукопожатием</a:t>
            </a:r>
            <a:r>
              <a:rPr lang="ru-RU" i="1" dirty="0" smtClean="0"/>
              <a:t>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2143108" y="571480"/>
          <a:ext cx="4786346" cy="4890022"/>
        </p:xfrm>
        <a:graphic>
          <a:graphicData uri="http://schemas.openxmlformats.org/presentationml/2006/ole">
            <p:oleObj spid="_x0000_s43009" name="Точечный рисунок" r:id="rId3" imgW="2638095" imgH="269595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Два человека из небольшого города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121742" cy="389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/>
            <a:r>
              <a:rPr lang="ru-RU" sz="2800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Люди из малонаселенных районов.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65998"/>
            <a:ext cx="2552711" cy="3420136"/>
          </a:xfrm>
          <a:prstGeom prst="rect">
            <a:avLst/>
          </a:prstGeom>
          <a:noFill/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975213"/>
            <a:ext cx="1500198" cy="3523192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3">
      <a:dk1>
        <a:sysClr val="windowText" lastClr="000000"/>
      </a:dk1>
      <a:lt1>
        <a:sysClr val="window" lastClr="FFFFFF"/>
      </a:lt1>
      <a:dk2>
        <a:srgbClr val="FFFFC6"/>
      </a:dk2>
      <a:lt2>
        <a:srgbClr val="FFAFD1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981</TotalTime>
  <Words>386</Words>
  <Application>Microsoft Office PowerPoint</Application>
  <PresentationFormat>Экран (4:3)</PresentationFormat>
  <Paragraphs>93</Paragraphs>
  <Slides>40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Аспект</vt:lpstr>
      <vt:lpstr>Точечный рисунок</vt:lpstr>
      <vt:lpstr>                 Невербальное общение</vt:lpstr>
      <vt:lpstr>Слайд 2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777</cp:lastModifiedBy>
  <cp:revision>89</cp:revision>
  <dcterms:created xsi:type="dcterms:W3CDTF">2009-03-29T08:14:01Z</dcterms:created>
  <dcterms:modified xsi:type="dcterms:W3CDTF">2017-10-03T19:47:05Z</dcterms:modified>
</cp:coreProperties>
</file>