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816" r:id="rId4"/>
    <p:sldMasterId id="2147483900" r:id="rId5"/>
  </p:sldMasterIdLst>
  <p:notesMasterIdLst>
    <p:notesMasterId r:id="rId48"/>
  </p:notesMasterIdLst>
  <p:sldIdLst>
    <p:sldId id="276" r:id="rId6"/>
    <p:sldId id="260" r:id="rId7"/>
    <p:sldId id="277" r:id="rId8"/>
    <p:sldId id="261" r:id="rId9"/>
    <p:sldId id="278" r:id="rId10"/>
    <p:sldId id="282" r:id="rId11"/>
    <p:sldId id="283" r:id="rId12"/>
    <p:sldId id="284" r:id="rId13"/>
    <p:sldId id="279" r:id="rId14"/>
    <p:sldId id="280" r:id="rId15"/>
    <p:sldId id="286" r:id="rId16"/>
    <p:sldId id="288" r:id="rId17"/>
    <p:sldId id="287" r:id="rId18"/>
    <p:sldId id="290" r:id="rId19"/>
    <p:sldId id="289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9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27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EBA3-AF30-46E8-8FFF-2155AAE7915C}" type="datetimeFigureOut">
              <a:rPr lang="ru-RU" smtClean="0"/>
              <a:t>18.11.2012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6222-769A-4DFB-AA31-714F971AA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7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6222-769A-4DFB-AA31-714F971AA6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6222-769A-4DFB-AA31-714F971AA61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5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3B5-E3C4-4D1C-9CB4-D8BD7DBDF9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71249"/>
      </p:ext>
    </p:extLst>
  </p:cSld>
  <p:clrMapOvr>
    <a:masterClrMapping/>
  </p:clrMapOvr>
  <p:transition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9606-B2BC-4C44-AC3D-83B8BA0D3E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03700"/>
      </p:ext>
    </p:extLst>
  </p:cSld>
  <p:clrMapOvr>
    <a:masterClrMapping/>
  </p:clrMapOvr>
  <p:transition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57D1-0239-4410-AF0E-A720E82545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33169"/>
      </p:ext>
    </p:extLst>
  </p:cSld>
  <p:clrMapOvr>
    <a:masterClrMapping/>
  </p:clrMapOvr>
  <p:transition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3B5-E3C4-4D1C-9CB4-D8BD7DBDF9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91183"/>
      </p:ext>
    </p:extLst>
  </p:cSld>
  <p:clrMapOvr>
    <a:masterClrMapping/>
  </p:clrMapOvr>
  <p:transition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9804-74BE-4B28-9064-41B61F15D4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39197"/>
      </p:ext>
    </p:extLst>
  </p:cSld>
  <p:clrMapOvr>
    <a:masterClrMapping/>
  </p:clrMapOvr>
  <p:transition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BD5E-AA4F-4B74-8DC1-479B5EE2C8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08174"/>
      </p:ext>
    </p:extLst>
  </p:cSld>
  <p:clrMapOvr>
    <a:masterClrMapping/>
  </p:clrMapOvr>
  <p:transition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E0C94-D790-41C7-84B8-D9C99C6375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14600"/>
      </p:ext>
    </p:extLst>
  </p:cSld>
  <p:clrMapOvr>
    <a:masterClrMapping/>
  </p:clrMapOvr>
  <p:transition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C63A-725F-45E9-AB9F-70C44A62E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59401"/>
      </p:ext>
    </p:extLst>
  </p:cSld>
  <p:clrMapOvr>
    <a:masterClrMapping/>
  </p:clrMapOvr>
  <p:transition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E488-3E33-4AF0-9208-E5A8D05FD5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68186"/>
      </p:ext>
    </p:extLst>
  </p:cSld>
  <p:clrMapOvr>
    <a:masterClrMapping/>
  </p:clrMapOvr>
  <p:transition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D5D3-A435-4812-96E4-BDAE593CC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64112"/>
      </p:ext>
    </p:extLst>
  </p:cSld>
  <p:clrMapOvr>
    <a:masterClrMapping/>
  </p:clrMapOvr>
  <p:transition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E06A-516F-4013-9F3E-CE94789A69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4453"/>
      </p:ext>
    </p:extLst>
  </p:cSld>
  <p:clrMapOvr>
    <a:masterClrMapping/>
  </p:clrMapOvr>
  <p:transition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9804-74BE-4B28-9064-41B61F15D4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94222"/>
      </p:ext>
    </p:extLst>
  </p:cSld>
  <p:clrMapOvr>
    <a:masterClrMapping/>
  </p:clrMapOvr>
  <p:transition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B099-F5E7-4049-9AB3-6775CF460F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49168"/>
      </p:ext>
    </p:extLst>
  </p:cSld>
  <p:clrMapOvr>
    <a:masterClrMapping/>
  </p:clrMapOvr>
  <p:transition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9606-B2BC-4C44-AC3D-83B8BA0D3E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29181"/>
      </p:ext>
    </p:extLst>
  </p:cSld>
  <p:clrMapOvr>
    <a:masterClrMapping/>
  </p:clrMapOvr>
  <p:transition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57D1-0239-4410-AF0E-A720E82545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9519"/>
      </p:ext>
    </p:extLst>
  </p:cSld>
  <p:clrMapOvr>
    <a:masterClrMapping/>
  </p:clrMapOvr>
  <p:transition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3B5-E3C4-4D1C-9CB4-D8BD7DBDF9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10380"/>
      </p:ext>
    </p:extLst>
  </p:cSld>
  <p:clrMapOvr>
    <a:masterClrMapping/>
  </p:clrMapOvr>
  <p:transition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9804-74BE-4B28-9064-41B61F15D4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60665"/>
      </p:ext>
    </p:extLst>
  </p:cSld>
  <p:clrMapOvr>
    <a:masterClrMapping/>
  </p:clrMapOvr>
  <p:transition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BD5E-AA4F-4B74-8DC1-479B5EE2C8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91062"/>
      </p:ext>
    </p:extLst>
  </p:cSld>
  <p:clrMapOvr>
    <a:masterClrMapping/>
  </p:clrMapOvr>
  <p:transition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E0C94-D790-41C7-84B8-D9C99C6375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60742"/>
      </p:ext>
    </p:extLst>
  </p:cSld>
  <p:clrMapOvr>
    <a:masterClrMapping/>
  </p:clrMapOvr>
  <p:transition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C63A-725F-45E9-AB9F-70C44A62E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44461"/>
      </p:ext>
    </p:extLst>
  </p:cSld>
  <p:clrMapOvr>
    <a:masterClrMapping/>
  </p:clrMapOvr>
  <p:transition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E488-3E33-4AF0-9208-E5A8D05FD5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24976"/>
      </p:ext>
    </p:extLst>
  </p:cSld>
  <p:clrMapOvr>
    <a:masterClrMapping/>
  </p:clrMapOvr>
  <p:transition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D5D3-A435-4812-96E4-BDAE593CC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60223"/>
      </p:ext>
    </p:extLst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BD5E-AA4F-4B74-8DC1-479B5EE2C8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08997"/>
      </p:ext>
    </p:extLst>
  </p:cSld>
  <p:clrMapOvr>
    <a:masterClrMapping/>
  </p:clrMapOvr>
  <p:transition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E06A-516F-4013-9F3E-CE94789A69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51144"/>
      </p:ext>
    </p:extLst>
  </p:cSld>
  <p:clrMapOvr>
    <a:masterClrMapping/>
  </p:clrMapOvr>
  <p:transition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B099-F5E7-4049-9AB3-6775CF460F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45932"/>
      </p:ext>
    </p:extLst>
  </p:cSld>
  <p:clrMapOvr>
    <a:masterClrMapping/>
  </p:clrMapOvr>
  <p:transition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9606-B2BC-4C44-AC3D-83B8BA0D3E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13992"/>
      </p:ext>
    </p:extLst>
  </p:cSld>
  <p:clrMapOvr>
    <a:masterClrMapping/>
  </p:clrMapOvr>
  <p:transition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57D1-0239-4410-AF0E-A720E82545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95915"/>
      </p:ext>
    </p:extLst>
  </p:cSld>
  <p:clrMapOvr>
    <a:masterClrMapping/>
  </p:clrMapOvr>
  <p:transition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3B5-E3C4-4D1C-9CB4-D8BD7DBDF9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71924"/>
      </p:ext>
    </p:extLst>
  </p:cSld>
  <p:clrMapOvr>
    <a:masterClrMapping/>
  </p:clrMapOvr>
  <p:transition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9804-74BE-4B28-9064-41B61F15D4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56645"/>
      </p:ext>
    </p:extLst>
  </p:cSld>
  <p:clrMapOvr>
    <a:masterClrMapping/>
  </p:clrMapOvr>
  <p:transition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BD5E-AA4F-4B74-8DC1-479B5EE2C8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46965"/>
      </p:ext>
    </p:extLst>
  </p:cSld>
  <p:clrMapOvr>
    <a:masterClrMapping/>
  </p:clrMapOvr>
  <p:transition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E0C94-D790-41C7-84B8-D9C99C6375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57469"/>
      </p:ext>
    </p:extLst>
  </p:cSld>
  <p:clrMapOvr>
    <a:masterClrMapping/>
  </p:clrMapOvr>
  <p:transition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C63A-725F-45E9-AB9F-70C44A62E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04095"/>
      </p:ext>
    </p:extLst>
  </p:cSld>
  <p:clrMapOvr>
    <a:masterClrMapping/>
  </p:clrMapOvr>
  <p:transition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E488-3E33-4AF0-9208-E5A8D05FD5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32327"/>
      </p:ext>
    </p:extLst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E0C94-D790-41C7-84B8-D9C99C6375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16349"/>
      </p:ext>
    </p:extLst>
  </p:cSld>
  <p:clrMapOvr>
    <a:masterClrMapping/>
  </p:clrMapOvr>
  <p:transition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D5D3-A435-4812-96E4-BDAE593CC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30417"/>
      </p:ext>
    </p:extLst>
  </p:cSld>
  <p:clrMapOvr>
    <a:masterClrMapping/>
  </p:clrMapOvr>
  <p:transition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E06A-516F-4013-9F3E-CE94789A69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46581"/>
      </p:ext>
    </p:extLst>
  </p:cSld>
  <p:clrMapOvr>
    <a:masterClrMapping/>
  </p:clrMapOvr>
  <p:transition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B099-F5E7-4049-9AB3-6775CF460F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71105"/>
      </p:ext>
    </p:extLst>
  </p:cSld>
  <p:clrMapOvr>
    <a:masterClrMapping/>
  </p:clrMapOvr>
  <p:transition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E9606-B2BC-4C44-AC3D-83B8BA0D3E0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34639"/>
      </p:ext>
    </p:extLst>
  </p:cSld>
  <p:clrMapOvr>
    <a:masterClrMapping/>
  </p:clrMapOvr>
  <p:transition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57D1-0239-4410-AF0E-A720E82545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32472"/>
      </p:ext>
    </p:extLst>
  </p:cSld>
  <p:clrMapOvr>
    <a:masterClrMapping/>
  </p:clrMapOvr>
  <p:transition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5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450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47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0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7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C63A-725F-45E9-AB9F-70C44A62E37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601"/>
      </p:ext>
    </p:extLst>
  </p:cSld>
  <p:clrMapOvr>
    <a:masterClrMapping/>
  </p:clrMapOvr>
  <p:transition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8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03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66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9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44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1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E488-3E33-4AF0-9208-E5A8D05FD5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43248"/>
      </p:ext>
    </p:extLst>
  </p:cSld>
  <p:clrMapOvr>
    <a:masterClrMapping/>
  </p:clrMapOvr>
  <p:transition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D5D3-A435-4812-96E4-BDAE593CC3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01546"/>
      </p:ext>
    </p:extLst>
  </p:cSld>
  <p:clrMapOvr>
    <a:masterClrMapping/>
  </p:clrMapOvr>
  <p:transition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CE06A-516F-4013-9F3E-CE94789A69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00782"/>
      </p:ext>
    </p:extLst>
  </p:cSld>
  <p:clrMapOvr>
    <a:masterClrMapping/>
  </p:clrMapOvr>
  <p:transition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B099-F5E7-4049-9AB3-6775CF460F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54891"/>
      </p:ext>
    </p:extLst>
  </p:cSld>
  <p:clrMapOvr>
    <a:masterClrMapping/>
  </p:clrMapOvr>
  <p:transition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8CDAA-8888-4D11-A046-83C7F32648B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9722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3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8CDAA-8888-4D11-A046-83C7F32648B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86855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3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8CDAA-8888-4D11-A046-83C7F32648B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78574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3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8CDAA-8888-4D11-A046-83C7F32648B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5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5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8145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Tm="3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80205C-4AF7-4692-864D-B4A09432B0E3}" type="datetimeFigureOut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18.11.2012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A080C90-8106-43EE-B247-EFB1791DCD20}" type="slidenum">
              <a:rPr lang="ru-RU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0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1%D1%82%D0%B8%D1%82%D1%83%D1%86%D0%B8%D1%8F_%D0%A0%D0%BE%D1%81%D1%81%D0%B8%D0%B8" TargetMode="External"/><Relationship Id="rId2" Type="http://schemas.openxmlformats.org/officeDocument/2006/relationships/hyperlink" Target="http://ru.wikipedia.org/wiki/%D0%9F%D1%80%D0%B5%D0%B7%D0%B8%D0%B4%D0%B5%D0%BD%D1%82_%D0%A0%D0%BE%D1%81%D1%81%D0%B8%D0%B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3%D0%BE%D1%81%D1%83%D0%B4%D0%B0%D1%80%D1%81%D1%82%D0%B2%D0%B5%D0%BD%D0%BD%D0%B0%D1%8F_%D0%94%D1%83%D0%BC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8%D0%B7%D0%B1%D0%B8%D1%80%D0%B0%D1%82%D0%B5%D0%BB%D1%8C%D0%BD%D0%B0%D1%8F_%D1%81%D0%B8%D1%81%D1%82%D0%B5%D0%BC%D0%B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1%80%D0%B0%D0%B8%D0%BB%D1%8C" TargetMode="External"/><Relationship Id="rId2" Type="http://schemas.openxmlformats.org/officeDocument/2006/relationships/hyperlink" Target="http://ru.wikipedia.org/wiki/2003_%D0%B3%D0%BE%D0%B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8%D1%82%D0%B0%D0%BB%D0%B8%D1%8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images.yandex.ru/search?p=0&amp;text=%D1%8D%D0%BC%D0%BE%D1%86%D0%B8%D0%B8%20%D0%B2%20%D0%BA%D0%B0%D1%80%D1%82%D0%B8%D0%BD%D0%BA%D0%B0%D1%85&amp;spsite=fake-021-1676590.ru&amp;img_url=www.besuccessful.ru/wp-content/uploads/2009/11/Emotions.jpg&amp;rpt=simag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ru/imgres?imgurl=http://centurion-center.narod.ru/setistr.jpg&amp;imgrefurl=http://centurion-center.narod.ru/postsub.html&amp;usg=__6QjYZxpdoisb-sWXkunL1Ad4ruE=&amp;h=205&amp;w=287&amp;sz=25&amp;hl=ru&amp;start=40&amp;sig2=UC_jYOXMMLGcAM5lFLizwg&amp;tbnid=EBloUOHQ3gRGnM:&amp;tbnh=82&amp;tbnw=115&amp;prev=/images?q=%D1%82%D0%B8%D0%BF%D1%8B+%D0%BF%D0%BE%D0%BB%D0%B8%D1%82%D0%B8%D1%87%D0%B5%D1%81%D0%BA%D0%BE%D0%B9+%D0%BA%D1%83%D0%BB%D1%8C%D1%82%D1%83%D1%80%D1%8B&amp;ndsp=20&amp;hl=ru&amp;sa=N&amp;start=20&amp;newwindow=1&amp;ei=TaRgS5D5AtKM_Aax-r3ID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84977" cy="4536504"/>
          </a:xfrm>
        </p:spPr>
        <p:txBody>
          <a:bodyPr/>
          <a:lstStyle/>
          <a:p>
            <a:r>
              <a:rPr lang="ru-RU" sz="1800" dirty="0" smtClean="0"/>
              <a:t>1. Политические партии, их место, роль и  функции в политической системе.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Классификация партий.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 Партийные системы и их основные виды.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4. Выборы.  Избирательные системы и их типы.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5. Политическое сознание и политическая культура.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6. Политическая элита и политическое лидерство.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4946" y="332656"/>
            <a:ext cx="9642153" cy="1008112"/>
          </a:xfrm>
        </p:spPr>
        <p:txBody>
          <a:bodyPr/>
          <a:lstStyle/>
          <a:p>
            <a:r>
              <a:rPr lang="ru-RU" sz="2800" b="1" dirty="0" smtClean="0"/>
              <a:t>Тема «Политические партии и политическое лидерство»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05493771"/>
      </p:ext>
    </p:extLst>
  </p:cSld>
  <p:clrMapOvr>
    <a:masterClrMapping/>
  </p:clrMapOvr>
  <p:transition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con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060848"/>
            <a:ext cx="3960440" cy="3238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487771"/>
            <a:ext cx="51125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Политологи Ричард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Гантер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 и Ларри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Даймонд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 выделили пять различных видов «идеальных» политических партий: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-партии элиты,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-народные/массовые партии,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-этнически-направленные партии,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-избирательные объединения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-партии тех или иных движений.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2030478"/>
      </p:ext>
    </p:extLst>
  </p:cSld>
  <p:clrMapOvr>
    <a:masterClrMapping/>
  </p:clrMapOvr>
  <p:transition advTm="3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6444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хх\Favorites\Downloads\QuOBVfXoGl0AfzJaNhiZ6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2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2088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</a:rPr>
              <a:t>ПАРТИЙНАЯ СИСТЕМА – ЭТО совокупность </a:t>
            </a:r>
            <a:r>
              <a:rPr lang="ru-RU" sz="3600" b="1" dirty="0">
                <a:latin typeface="Times New Roman" pitchFamily="18" charset="0"/>
              </a:rPr>
              <a:t>партий (правящих и оппозиционных), </a:t>
            </a:r>
            <a:r>
              <a:rPr lang="ru-RU" sz="3600" b="1" dirty="0" smtClean="0">
                <a:latin typeface="Times New Roman" pitchFamily="18" charset="0"/>
              </a:rPr>
              <a:t>принимающих </a:t>
            </a:r>
            <a:r>
              <a:rPr lang="ru-RU" sz="3600" b="1" dirty="0">
                <a:latin typeface="Times New Roman" pitchFamily="18" charset="0"/>
              </a:rPr>
              <a:t>участие в борьбе за власть </a:t>
            </a:r>
            <a:r>
              <a:rPr lang="ru-RU" sz="3600" b="1" dirty="0" smtClean="0">
                <a:latin typeface="Times New Roman" pitchFamily="18" charset="0"/>
              </a:rPr>
              <a:t>и </a:t>
            </a:r>
            <a:r>
              <a:rPr lang="ru-RU" sz="3600" b="1" dirty="0">
                <a:latin typeface="Times New Roman" pitchFamily="18" charset="0"/>
              </a:rPr>
              <a:t>её осуществление. </a:t>
            </a:r>
            <a:endParaRPr lang="ru-RU" sz="3600" b="1" dirty="0">
              <a:latin typeface="Times New Roman" pitchFamily="18" charset="0"/>
            </a:endParaRPr>
          </a:p>
        </p:txBody>
      </p:sp>
      <p:pic>
        <p:nvPicPr>
          <p:cNvPr id="3074" name="Picture 2" descr="http://im4-tub-ru.yandex.net/i?id=16721207-07-16f-05215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4869"/>
            <a:ext cx="2524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6-tub-ru.yandex.net/i?id=245595946-5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3-tub-ru.yandex.net/i?id=170338704-2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0-tub-ru.yandex.net/i?id=484026023-4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997026"/>
      </p:ext>
    </p:extLst>
  </p:cSld>
  <p:clrMapOvr>
    <a:masterClrMapping/>
  </p:clrMapOvr>
  <p:transition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772816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388C"/>
              </a:buClr>
              <a:buSzPct val="80000"/>
            </a:pPr>
            <a:r>
              <a:rPr lang="ru-RU" sz="2800" b="1" dirty="0">
                <a:latin typeface="Corbel"/>
              </a:rPr>
              <a:t>Партийные системы</a:t>
            </a:r>
            <a:r>
              <a:rPr lang="ru-RU" sz="2800" dirty="0">
                <a:latin typeface="Corbel"/>
              </a:rPr>
              <a:t> отражают устойчивые связи и отношения партий между собой, отношения их с государством, обществом и другими общественными институтами. </a:t>
            </a:r>
            <a:br>
              <a:rPr lang="ru-RU" sz="2800" dirty="0">
                <a:latin typeface="Corbel"/>
              </a:rPr>
            </a:br>
            <a:r>
              <a:rPr lang="ru-RU" sz="2800" dirty="0">
                <a:latin typeface="Corbel"/>
              </a:rPr>
              <a:t>В основу типологии партийных систем обычно кладутся два основных критерия:</a:t>
            </a:r>
          </a:p>
          <a:p>
            <a:pPr lvl="0">
              <a:buClr>
                <a:srgbClr val="FF388C"/>
              </a:buClr>
              <a:buSzPct val="80000"/>
            </a:pPr>
            <a:r>
              <a:rPr lang="ru-RU" sz="2800" dirty="0">
                <a:latin typeface="Corbel"/>
              </a:rPr>
              <a:t>характер связей между государством и обществом ( тут выделяют конкурентные и неконкурентные партийные системы);</a:t>
            </a:r>
          </a:p>
          <a:p>
            <a:pPr lvl="0">
              <a:buClr>
                <a:srgbClr val="FF388C"/>
              </a:buClr>
              <a:buSzPct val="80000"/>
            </a:pPr>
            <a:r>
              <a:rPr lang="ru-RU" sz="2800" dirty="0">
                <a:latin typeface="Corbel"/>
              </a:rPr>
              <a:t>количественный характер ( однопартийные, двухпартийные и многопартийные системы</a:t>
            </a:r>
            <a:r>
              <a:rPr lang="ru-RU" sz="2800" dirty="0">
                <a:solidFill>
                  <a:prstClr val="black"/>
                </a:solidFill>
                <a:latin typeface="Corbel"/>
              </a:rPr>
              <a:t>).</a:t>
            </a:r>
          </a:p>
          <a:p>
            <a:pPr lvl="0">
              <a:buClr>
                <a:srgbClr val="FF388C"/>
              </a:buClr>
              <a:buSzPct val="80000"/>
            </a:pPr>
            <a:endParaRPr lang="ru-RU" sz="2800" dirty="0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5122" name="Picture 2" descr="http://im8-tub-ru.yandex.net/i?id=54983797-5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8-tub-ru.yandex.net/i?id=88315027-3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2327151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64565"/>
      </p:ext>
    </p:extLst>
  </p:cSld>
  <p:clrMapOvr>
    <a:masterClrMapping/>
  </p:clrMapOvr>
  <p:transition advTm="3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401" y="836712"/>
            <a:ext cx="648072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ТИПЫ</a:t>
            </a: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ПАРТИЙНЫХ</a:t>
            </a: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kumimoji="0" lang="ru-RU" sz="28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8698" y="2405832"/>
            <a:ext cx="3528392" cy="9144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/>
              </a:rPr>
              <a:t>МНОГОПАРТИЙНАЯ СИСТЕМА </a:t>
            </a:r>
            <a:endParaRPr lang="ru-RU" sz="2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61" y="2405832"/>
            <a:ext cx="35544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04873" y="2564904"/>
            <a:ext cx="3285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Calibri"/>
              </a:rPr>
              <a:t>ДВУХПАРТИЙНАЯ СИСТЕМА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431185" y="1502283"/>
            <a:ext cx="268608" cy="6961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38" y="1463585"/>
            <a:ext cx="26281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6" y="4797152"/>
            <a:ext cx="24511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http://im3-tub-ru.yandex.net/i?id=310090693-0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38" y="5013176"/>
            <a:ext cx="20193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im7-tub-ru.yandex.net/i?id=320450839-0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78" y="5301208"/>
            <a:ext cx="22098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9" y="3645024"/>
            <a:ext cx="35544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1" y="1463585"/>
            <a:ext cx="364777" cy="21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3914075"/>
            <a:ext cx="336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n>
                  <a:solidFill>
                    <a:srgbClr val="FFFFFF"/>
                  </a:solidFill>
                </a:ln>
                <a:solidFill>
                  <a:prstClr val="black"/>
                </a:solidFill>
                <a:latin typeface="Calibri"/>
              </a:rPr>
              <a:t>ОДНОПАРТИЙНАЯ </a:t>
            </a:r>
            <a:r>
              <a:rPr lang="ru-RU" sz="2000" b="1" dirty="0">
                <a:ln>
                  <a:solidFill>
                    <a:srgbClr val="FFFFFF"/>
                  </a:solidFill>
                </a:ln>
                <a:solidFill>
                  <a:prstClr val="black"/>
                </a:solidFill>
                <a:latin typeface="Calibri"/>
              </a:rPr>
              <a:t>СИСТЕМА</a:t>
            </a:r>
            <a:endParaRPr lang="ru-RU" sz="2000" dirty="0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6504"/>
      </p:ext>
    </p:extLst>
  </p:cSld>
  <p:clrMapOvr>
    <a:masterClrMapping/>
  </p:clrMapOvr>
  <p:transition advTm="3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7"/>
            <a:ext cx="86764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Многопартийные системы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характеризуются следующими чертами: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-каждая политическая партия должна иметь четкую позицию по основным вопросам, которая отграничивает ее от других политических партий;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-такая система более типична для парламентской формы правления;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-чаще всего при такой партийной системе одна партия не в состоянии победить на парламентских выборах и поэтому вынуждена идти на компромисс с другими политическими партиями;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8407094"/>
      </p:ext>
    </p:extLst>
  </p:cSld>
  <p:clrMapOvr>
    <a:masterClrMapping/>
  </p:clrMapOvr>
  <p:transition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«Гражданин РФ, </a:t>
            </a:r>
            <a:r>
              <a:rPr lang="ru-RU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достигший 18 лет, вправе избирать и быть избранным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в органы государственной власти и органы местного самоуправления, а также участвовать в референдуме независимо от пола,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объединениям».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17032"/>
            <a:ext cx="8856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«</a:t>
            </a:r>
            <a:r>
              <a:rPr lang="ru-RU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 имеют права быть избранными граждане,</a:t>
            </a:r>
            <a:r>
              <a:rPr lang="ru-RU" sz="24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признанные судом недееспособными, а также содержащиеся в местах лишения свободы по приговору суда</a:t>
            </a:r>
            <a:r>
              <a:rPr lang="ru-RU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» 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ст.32 п.3 Конституции РФ</a:t>
            </a: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40817"/>
      </p:ext>
    </p:extLst>
  </p:cSld>
  <p:clrMapOvr>
    <a:masterClrMapping/>
  </p:clrMapOvr>
  <p:transition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667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Выборы</a:t>
            </a:r>
            <a:r>
              <a:rPr lang="ru-RU" sz="4000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-это центральный институт демократического правового государства</a:t>
            </a:r>
            <a:endParaRPr lang="ru-RU" dirty="0"/>
          </a:p>
        </p:txBody>
      </p:sp>
      <p:pic>
        <p:nvPicPr>
          <p:cNvPr id="3" name="Picture 3" descr="gerb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84" y="2780928"/>
            <a:ext cx="3505200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66319"/>
      </p:ext>
    </p:extLst>
  </p:cSld>
  <p:clrMapOvr>
    <a:masterClrMapping/>
  </p:clrMapOvr>
  <p:transition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164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Пассивное избирательное право </a:t>
            </a:r>
            <a:r>
              <a:rPr lang="ru-RU" sz="3200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право быть избранным в органы государственной власти и органы местного самоуправления</a:t>
            </a:r>
            <a:r>
              <a:rPr lang="ru-RU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.</a:t>
            </a:r>
          </a:p>
          <a:p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Активное избирательное право </a:t>
            </a: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- право граждан избирать в выборные государственные органы, а также участвовать в референдумах.</a:t>
            </a:r>
            <a:endParaRPr lang="ru-RU" sz="28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63" y="4676075"/>
            <a:ext cx="28575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94" y="4676075"/>
            <a:ext cx="18859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im7-tub-ru.yandex.net/i?id=13938120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76075"/>
            <a:ext cx="10287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18061"/>
      </p:ext>
    </p:extLst>
  </p:cSld>
  <p:clrMapOvr>
    <a:masterClrMapping/>
  </p:clrMapOvr>
  <p:transition advTm="3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476672"/>
            <a:ext cx="8605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России гражданин имеет право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избирать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с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18 лет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право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быть избранным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представительный орган (Государственную думу) - с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21 года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а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2" tooltip="Президент России"/>
              </a:rPr>
              <a:t>Президентом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2" tooltip="Президент России"/>
              </a:rPr>
              <a:t>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2" tooltip="Президент России"/>
              </a:rPr>
              <a:t>страны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- с </a:t>
            </a:r>
            <a:r>
              <a:rPr lang="ru-RU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35 лет</a:t>
            </a: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  <a:hlinkClick r:id="rId2" tooltip="Президент России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2" tooltip="Президент России"/>
              </a:rPr>
              <a:t>Президент России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и Государственная Дума избираются сроком на 5 и 6 лет соответственно. На основании 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3" tooltip="Конституция России"/>
              </a:rPr>
              <a:t>Конституции России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Президент не может быть избран более чем на два срока подряд</a:t>
            </a: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Депутаты 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4" tooltip="Государственная Дума"/>
              </a:rPr>
              <a:t>Государственной Думы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избираются по партийным спискам</a:t>
            </a: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Организационная структура Государственной Думы РФ включает в свой состав: председателя, заместителей, руководителей комитетов Думы и руководителей думских фракций.</a:t>
            </a: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001530"/>
      </p:ext>
    </p:extLst>
  </p:cSld>
  <p:clrMapOvr>
    <a:masterClrMapping/>
  </p:clrMapOvr>
  <p:transition advTm="3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59348"/>
            <a:ext cx="8229600" cy="655272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800" b="1" dirty="0" smtClean="0">
                <a:solidFill>
                  <a:srgbClr val="00CCFF"/>
                </a:solidFill>
              </a:rPr>
              <a:t>Политическая партия</a:t>
            </a:r>
            <a:r>
              <a:rPr lang="ru-RU" sz="2800" b="1" dirty="0" smtClean="0"/>
              <a:t> </a:t>
            </a:r>
            <a:r>
              <a:rPr lang="ru-RU" sz="2400" b="1" dirty="0" smtClean="0"/>
              <a:t>– это политическая организация, которая объединяет граждан общих политических взглядов, целью, которой является борьба за власть.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Партии выражают определенные социально-классовые интересы и добиваются их осуществления через институты государственной власти.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sz="2400" dirty="0" smtClean="0"/>
              <a:t>Политические партии являются главным связующим звеном между государством и обществом.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52" y="5210720"/>
            <a:ext cx="1504950" cy="142875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97" y="5301208"/>
            <a:ext cx="1666875" cy="1247775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10720"/>
            <a:ext cx="1790700" cy="142875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76475" cy="142875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62648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604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  <a:hlinkClick r:id="rId2"/>
              </a:rPr>
              <a:t>Избирательная </a:t>
            </a:r>
            <a:r>
              <a:rPr lang="ru-RU" sz="40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  <a:hlinkClick r:id="rId2"/>
              </a:rPr>
              <a:t>система</a:t>
            </a:r>
            <a:r>
              <a:rPr lang="ru-RU" sz="40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 – это правила выборов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76872"/>
            <a:ext cx="8784976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Существует два основных вида избирательных систем: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</a:t>
            </a:r>
            <a:r>
              <a:rPr lang="ru-RU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мажоритарная и пропорциональная,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800" b="1" kern="0" dirty="0">
                <a:solidFill>
                  <a:srgbClr val="D246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  <a:r>
              <a:rPr lang="ru-RU" sz="2800" b="1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а</a:t>
            </a:r>
            <a:r>
              <a:rPr lang="ru-RU" sz="3200" b="1" kern="0" dirty="0">
                <a:solidFill>
                  <a:srgbClr val="D246C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также - </a:t>
            </a:r>
            <a:r>
              <a:rPr lang="ru-RU" sz="28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смешанные</a:t>
            </a:r>
            <a:r>
              <a:rPr lang="ru-RU" sz="3600" kern="0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800" kern="0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системы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 2003 г. в России использовалась пропорционально-мажоритарная система, при которой половина кандидатов проходила в парламент по партийным спискам, а другая половина выбиралась в местных округах по мажоритарной системе.</a:t>
            </a: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016221"/>
      </p:ext>
    </p:extLst>
  </p:cSld>
  <p:clrMapOvr>
    <a:masterClrMapping/>
  </p:clrMapOvr>
  <p:transition advTm="3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116" y="40466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Мажоритарная система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От (</a:t>
            </a:r>
            <a:r>
              <a:rPr lang="ru-RU" sz="20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фр.Majoritee</a:t>
            </a:r>
            <a: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) - большинство</a:t>
            </a: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  <a:r>
              <a:rPr lang="ru-RU" sz="1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При этой системе избранным считается тот, за кого было подано большинство голосов, а голоса, поданные за остальных кандидатов, не учитываются. Мажоритарная система с двумя турами голосования используется в России на выборах Президента.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Мажоритарная система имеет две разновидности - абсолютного большинства (избранным считается кандидат, набравший абсолютное большинство голосов, т. е. 50% + 1 голос) и относительного большинства (победителем считается кандидат, набравший простое большинство голосов; для победы на таких выборах число набранных голосов может быть менее 50%)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1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ru-RU" sz="2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соответствии с Федеральным законом от 10 января 2003 г. «О выборах Президента Российской Федерации» предусматривается избрание главы российского государства на основе мажоритарной системы абсолютного большинства</a:t>
            </a:r>
            <a:r>
              <a:rPr lang="ru-RU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815268"/>
      </p:ext>
    </p:extLst>
  </p:cSld>
  <p:clrMapOvr>
    <a:masterClrMapping/>
  </p:clrMapOvr>
  <p:transition advTm="3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Пропорциональная система 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60657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При пропорциональной системе места в парламенте распределяются между политическими партиями в соответствии с количеством набранных голосов. При использовании пропорциональной системы с порогом в парламент не проходят партии, набравшие менее определённого процента голосов. В России на данный момент порог составляет 7 %.</a:t>
            </a:r>
            <a:endParaRPr lang="ru-RU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908391"/>
      </p:ext>
    </p:extLst>
  </p:cSld>
  <p:clrMapOvr>
    <a:masterClrMapping/>
  </p:clrMapOvr>
  <p:transition advTm="3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922" y="188640"/>
            <a:ext cx="8892480" cy="631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Голоса, отданные за партии, не прошедшие в парламент, пропорционально распределяются между другими партиями. Так, если в парламент прошли только 3 основные партии А, Б и В, за которые было отдано 40 %, 25 % и 15 % голосов соответственно, то оставшиеся 20 % голосов отданные за партии не прошедшие порог распределятся в соотношении 40:25:15 и фактически партия А получит 50 %, партия Б — 31,25 %, а партия В — 18,75 % голосов.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endParaRPr lang="ru-RU" sz="2800" kern="0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itchFamily="2" charset="2"/>
              <a:buChar char="Ø"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Пропорциональная система выборов действует в России с 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2" tooltip="2003 год"/>
              </a:rPr>
              <a:t>2003 года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Данная система также применяется при выборах в 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3" tooltip="Израиль"/>
              </a:rPr>
              <a:t>Израиле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hlinkClick r:id="rId4" tooltip="Италия"/>
              </a:rPr>
              <a:t>Италии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и др.</a:t>
            </a: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950328"/>
      </p:ext>
    </p:extLst>
  </p:cSld>
  <p:clrMapOvr>
    <a:masterClrMapping/>
  </p:clrMapOvr>
  <p:transition advTm="300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B0F0"/>
                </a:solidFill>
                <a:latin typeface="Georgia" pitchFamily="18" charset="0"/>
              </a:rPr>
              <a:t>Политическая культура –</a:t>
            </a:r>
            <a:r>
              <a:rPr lang="ru-RU" sz="3200" b="1" dirty="0">
                <a:latin typeface="Georgia" pitchFamily="18" charset="0"/>
              </a:rPr>
              <a:t>совокупность норм и ценностей, которые разделяются большинством граждан и находят выражение в их политической деятельности, в оценке политических событий и в отношении к политике и ее компонентам.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13" y="4725144"/>
            <a:ext cx="24447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11658"/>
      </p:ext>
    </p:extLst>
  </p:cSld>
  <p:clrMapOvr>
    <a:masterClrMapping/>
  </p:clrMapOvr>
  <p:transition advTm="3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kern="1200" dirty="0">
                <a:solidFill>
                  <a:srgbClr val="00B0F0"/>
                </a:solidFill>
                <a:effectLst/>
                <a:latin typeface="Georgia" pitchFamily="18" charset="0"/>
                <a:ea typeface="+mn-ea"/>
                <a:cs typeface="+mn-cs"/>
              </a:rPr>
              <a:t>Компоненты политической культуры</a:t>
            </a:r>
            <a:br>
              <a:rPr lang="ru-RU" sz="3600" kern="1200" dirty="0">
                <a:solidFill>
                  <a:srgbClr val="00B0F0"/>
                </a:solidFill>
                <a:effectLst/>
                <a:latin typeface="Georgia" pitchFamily="18" charset="0"/>
                <a:ea typeface="+mn-ea"/>
                <a:cs typeface="+mn-cs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71600" y="1916832"/>
            <a:ext cx="6040696" cy="825304"/>
            <a:chOff x="888789" y="1125274"/>
            <a:chExt cx="6040696" cy="825304"/>
          </a:xfrm>
        </p:grpSpPr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 rot="5400000">
              <a:off x="3496485" y="-1482422"/>
              <a:ext cx="825304" cy="6040696"/>
            </a:xfrm>
            <a:prstGeom prst="round2SameRect">
              <a:avLst/>
            </a:prstGeom>
            <a:solidFill>
              <a:schemeClr val="bg1">
                <a:lumMod val="60000"/>
                <a:lumOff val="40000"/>
                <a:alpha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" name="Прямоугольник 4"/>
            <p:cNvSpPr/>
            <p:nvPr/>
          </p:nvSpPr>
          <p:spPr>
            <a:xfrm>
              <a:off x="888789" y="1165562"/>
              <a:ext cx="6000408" cy="7447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206248" tIns="18415" rIns="18415" bIns="18415" numCol="1" spcCol="1270" anchor="ctr" anchorCtr="0">
              <a:noAutofit/>
            </a:bodyPr>
            <a:lstStyle/>
            <a:p>
              <a:pPr marL="285750" marR="0" lvl="1" indent="-285750" algn="l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  <a:hlinkClick r:id="rId2" action="ppaction://hlinksldjump"/>
                </a:rPr>
                <a:t>Оценочный</a:t>
              </a:r>
              <a:r>
                <a:rPr kumimoji="0" lang="ru-RU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</a:rPr>
                <a:t> </a:t>
              </a:r>
              <a:endPara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77224" y="2909087"/>
            <a:ext cx="6040696" cy="825304"/>
            <a:chOff x="888789" y="2050"/>
            <a:chExt cx="6040696" cy="825304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3496485" y="-2605646"/>
              <a:ext cx="825304" cy="6040696"/>
            </a:xfrm>
            <a:prstGeom prst="round2Same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</p:sp>
        <p:sp>
          <p:nvSpPr>
            <p:cNvPr id="8" name="Прямоугольник 7"/>
            <p:cNvSpPr/>
            <p:nvPr/>
          </p:nvSpPr>
          <p:spPr>
            <a:xfrm>
              <a:off x="888789" y="42338"/>
              <a:ext cx="6000408" cy="7447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206248" tIns="18415" rIns="18415" bIns="18415" numCol="1" spcCol="1270" anchor="ctr" anchorCtr="0">
              <a:noAutofit/>
            </a:bodyPr>
            <a:lstStyle/>
            <a:p>
              <a:pPr marL="285750" marR="0" lvl="1" indent="-285750" algn="l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  <a:hlinkClick r:id="rId3" action="ppaction://hlinksldjump"/>
                </a:rPr>
                <a:t>Познавательный</a:t>
              </a:r>
              <a:endPara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97368" y="3899094"/>
            <a:ext cx="6040696" cy="825304"/>
            <a:chOff x="888789" y="2248498"/>
            <a:chExt cx="6040696" cy="825304"/>
          </a:xfrm>
          <a:solidFill>
            <a:schemeClr val="bg1">
              <a:lumMod val="60000"/>
              <a:lumOff val="40000"/>
            </a:schemeClr>
          </a:solidFill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3496485" y="-359198"/>
              <a:ext cx="825304" cy="6040696"/>
            </a:xfrm>
            <a:prstGeom prst="round2Same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1" name="Прямоугольник 10"/>
            <p:cNvSpPr/>
            <p:nvPr/>
          </p:nvSpPr>
          <p:spPr>
            <a:xfrm>
              <a:off x="888789" y="2288786"/>
              <a:ext cx="6000408" cy="7447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206248" tIns="18415" rIns="18415" bIns="18415" numCol="1" spcCol="1270" anchor="ctr" anchorCtr="0">
              <a:noAutofit/>
            </a:bodyPr>
            <a:lstStyle/>
            <a:p>
              <a:pPr marL="285750" marR="0" lvl="1" indent="-285750" algn="l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  <a:hlinkClick r:id="rId4" action="ppaction://hlinksldjump"/>
                </a:rPr>
                <a:t>Эмоциональный</a:t>
              </a:r>
              <a:r>
                <a:rPr kumimoji="0" lang="ru-RU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  <a:hlinkClick r:id="rId4" action="ppaction://hlinksldjump"/>
                </a:rPr>
                <a:t> </a:t>
              </a:r>
              <a:endPara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51456" y="4941168"/>
            <a:ext cx="6040696" cy="825304"/>
            <a:chOff x="888789" y="3371721"/>
            <a:chExt cx="6040696" cy="825304"/>
          </a:xfrm>
        </p:grpSpPr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 rot="5400000">
              <a:off x="3496485" y="764025"/>
              <a:ext cx="825304" cy="6040696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4" name="Прямоугольник 13"/>
            <p:cNvSpPr/>
            <p:nvPr/>
          </p:nvSpPr>
          <p:spPr>
            <a:xfrm>
              <a:off x="888789" y="3412009"/>
              <a:ext cx="6000408" cy="744728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0" vert="horz" wrap="square" lIns="206248" tIns="18415" rIns="18415" bIns="18415" numCol="1" spcCol="1270" anchor="ctr" anchorCtr="0">
              <a:noAutofit/>
            </a:bodyPr>
            <a:lstStyle/>
            <a:p>
              <a:pPr marL="285750" marR="0" lvl="1" indent="-285750" algn="l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  <a:hlinkClick r:id="rId5" action="ppaction://hlinksldjump"/>
                </a:rPr>
                <a:t>Поведенческий</a:t>
              </a:r>
              <a:r>
                <a:rPr kumimoji="0" lang="ru-RU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Georgia" pitchFamily="18" charset="0"/>
                  <a:ea typeface="+mn-ea"/>
                  <a:cs typeface="+mn-cs"/>
                  <a:hlinkClick r:id="rId5" action="ppaction://hlinksldjump"/>
                </a:rPr>
                <a:t> </a:t>
              </a:r>
              <a:endPara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658662"/>
      </p:ext>
    </p:extLst>
  </p:cSld>
  <p:clrMapOvr>
    <a:masterClrMapping/>
  </p:clrMapOvr>
  <p:transition advTm="300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>
                <a:latin typeface="Georgia" pitchFamily="18" charset="0"/>
              </a:rPr>
              <a:t>Оценочный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883" y="2636912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Georgia" pitchFamily="18" charset="0"/>
              </a:rPr>
              <a:t>Критерии, при помощи которых личность или любой другой субъект вырабатывает оценку событий и реалий, имеющих политическое значение.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4" name="Picture 2" descr="http://im6-tub.yandex.net/i?id=71326306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516165"/>
            <a:ext cx="2009579" cy="1937237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649704"/>
      </p:ext>
    </p:extLst>
  </p:cSld>
  <p:clrMapOvr>
    <a:masterClrMapping/>
  </p:clrMapOvr>
  <p:transition advTm="300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428604"/>
            <a:ext cx="4406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latin typeface="Georgia" pitchFamily="18" charset="0"/>
              </a:rPr>
              <a:t>Эмоциональный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142984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Эмоциональное отношение человека к событиям и реалиям политической жизни и к участию в ней.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0719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Приятие или неприятие, симпатия или антипатия, энтузиазм или разочарование…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5" name="Picture 2" descr="http://im5-tub.yandex.net/i?id=95957382&amp;tov=5&amp;n=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2357430"/>
            <a:ext cx="2518123" cy="1575626"/>
          </a:xfrm>
          <a:prstGeom prst="rect">
            <a:avLst/>
          </a:prstGeom>
          <a:ln w="38100" cap="sq">
            <a:solidFill>
              <a:schemeClr val="bg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90978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714356"/>
            <a:ext cx="4705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latin typeface="Georgia" pitchFamily="18" charset="0"/>
              </a:rPr>
              <a:t>Познавательный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143116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Знания о политической системе </a:t>
            </a:r>
            <a:r>
              <a:rPr lang="ru-RU" sz="3600" b="1" dirty="0" smtClean="0">
                <a:latin typeface="Georgia" pitchFamily="18" charset="0"/>
              </a:rPr>
              <a:t>общества</a:t>
            </a:r>
            <a:endParaRPr lang="ru-RU" sz="3600" b="1" dirty="0" smtClean="0">
              <a:latin typeface="Georgia" pitchFamily="18" charset="0"/>
            </a:endParaRPr>
          </a:p>
          <a:p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692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4886" y="585554"/>
            <a:ext cx="4094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latin typeface="Georgia" pitchFamily="18" charset="0"/>
              </a:rPr>
              <a:t>Поведенческий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16" y="148478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Действия, которые совершает человек как участник политической жизни: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633" y="3356992"/>
            <a:ext cx="89296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формы и степень участия в политической жизни;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формы и уровень взаимодействия с институтами гражданского общества;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тип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hlinkClick r:id="rId2" action="ppaction://hlinksldjump" tooltip="от латинского elector - выбирающий"/>
              </a:rPr>
              <a:t>электорального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поведения.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77663943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267071704_76219356_1--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692696"/>
            <a:ext cx="3384376" cy="352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07904" y="188640"/>
            <a:ext cx="5309856" cy="558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Политическая партия – стабильная иерархическая политическая организация, объединяющая на добровольной основе лиц с общими социально-классовыми, политико-экономическими, национально-культурными, религиозными и иными интересами и идеалами, ставящая перед собой цель завоевания политической власти или участие в ней. Политические партии отличаются большой идейной и организационной общностью  и долговременностью  действия.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92174191"/>
      </p:ext>
    </p:extLst>
  </p:cSld>
  <p:clrMapOvr>
    <a:masterClrMapping/>
  </p:clrMapOvr>
  <p:transition advTm="300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6632"/>
            <a:ext cx="78581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Типы политической культуры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14554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Патриархальный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>
                <a:latin typeface="Georgia" pitchFamily="18" charset="0"/>
              </a:rPr>
              <a:t>П</a:t>
            </a:r>
            <a:r>
              <a:rPr lang="ru-RU" sz="2400" b="1" dirty="0" err="1" smtClean="0">
                <a:latin typeface="Georgia" pitchFamily="18" charset="0"/>
              </a:rPr>
              <a:t>одданический</a:t>
            </a:r>
            <a:r>
              <a:rPr lang="ru-RU" sz="2400" b="1" dirty="0" smtClean="0">
                <a:latin typeface="Georgia" pitchFamily="18" charset="0"/>
              </a:rPr>
              <a:t> </a:t>
            </a:r>
            <a:endParaRPr lang="ru-RU" sz="2400" b="1" dirty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Активистский 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42913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Авторитарный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Тоталитарный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Демократический 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5" name="Picture 2" descr="http://t0.gstatic.com/images?q=tbn:EBloUOHQ3gRGnM:http://centurion-center.narod.ru/setist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817" y="1623554"/>
            <a:ext cx="2309821" cy="1647005"/>
          </a:xfrm>
          <a:prstGeom prst="rect">
            <a:avLst/>
          </a:prstGeom>
          <a:noFill/>
        </p:spPr>
      </p:pic>
      <p:pic>
        <p:nvPicPr>
          <p:cNvPr id="10242" name="Picture 2" descr="http://im5-tub-ru.yandex.net/i?id=493242441-3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0358"/>
            <a:ext cx="2162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5-tub-ru.yandex.net/i?id=335135175-1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586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95015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9819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Субъекты формирования политической культуры общества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7786742" cy="390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Georgia" pitchFamily="18" charset="0"/>
              </a:rPr>
              <a:t>Государство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Georgia" pitchFamily="18" charset="0"/>
              </a:rPr>
              <a:t>Церковь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Georgia" pitchFamily="18" charset="0"/>
              </a:rPr>
              <a:t>Семья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Georgia" pitchFamily="18" charset="0"/>
              </a:rPr>
              <a:t>СМИ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Georgia" pitchFamily="18" charset="0"/>
              </a:rPr>
              <a:t>Неформальные группы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Georgia" pitchFamily="18" charset="0"/>
              </a:rPr>
              <a:t>Армия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latin typeface="Georgia" pitchFamily="18" charset="0"/>
              </a:rPr>
              <a:t>Образовательные учреждения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1266" name="Picture 2" descr="http://im4-tub-ru.yandex.net/i?id=417767913-0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42" y="2276872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2193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37710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Функции политической культуры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337" y="1667270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latin typeface="Georgia" pitchFamily="18" charset="0"/>
              </a:rPr>
              <a:t>Ориентационная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latin typeface="Georgia" pitchFamily="18" charset="0"/>
              </a:rPr>
              <a:t>Адаптационная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latin typeface="Georgia" pitchFamily="18" charset="0"/>
              </a:rPr>
              <a:t>Социализации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latin typeface="Georgia" pitchFamily="18" charset="0"/>
              </a:rPr>
              <a:t>Интегрирующая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latin typeface="Georgia" pitchFamily="18" charset="0"/>
              </a:rPr>
              <a:t>Коммуникативная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latin typeface="Georgia" pitchFamily="18" charset="0"/>
                <a:hlinkClick r:id="rId2" action="ppaction://hlinksldjump"/>
              </a:rPr>
              <a:t>Идентификационная</a:t>
            </a:r>
            <a:r>
              <a:rPr lang="ru-RU" sz="2400" b="1" i="1" dirty="0" smtClean="0">
                <a:latin typeface="Georgia" pitchFamily="18" charset="0"/>
              </a:rPr>
              <a:t> 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12292" name="Picture 4" descr="http://im7-tub-ru.yandex.net/i?id=248666160-4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68" y="1484784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0-tub-ru.yandex.net/i?id=327259845-4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m5-tub-ru.yandex.net/i?id=64941683-5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99" y="5373216"/>
            <a:ext cx="15811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8558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7786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Раскрывает постоянную потребность человека в понимании совей групповой принадлежности и в стремлении определить приемлемые для себя способы участия в выражении и отстаивании интересов данной общности.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3" name="Picture 2" descr="http://im7-tub.yandex.net/i?id=45291868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256"/>
            <a:ext cx="2433645" cy="1906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893708"/>
      </p:ext>
    </p:extLst>
  </p:cSld>
  <p:clrMapOvr>
    <a:masterClrMapping/>
  </p:clrMapOvr>
  <p:transition advTm="300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Политическая культура включает: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1)</a:t>
            </a:r>
            <a:r>
              <a:rPr lang="ru-RU" sz="2400" dirty="0" smtClean="0"/>
              <a:t> политические знания;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2)</a:t>
            </a:r>
            <a:r>
              <a:rPr lang="ru-RU" sz="2400" dirty="0" smtClean="0"/>
              <a:t> политическое сознание (совокупность политических воззрений человека) – политическая идеология и политическая психология.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3)</a:t>
            </a:r>
            <a:r>
              <a:rPr lang="ru-RU" sz="2400" dirty="0" smtClean="0"/>
              <a:t> политические идеалы, ценности, установки;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4) </a:t>
            </a:r>
            <a:r>
              <a:rPr lang="ru-RU" sz="2400" dirty="0" smtClean="0"/>
              <a:t>нормы политической жизни;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5)</a:t>
            </a:r>
            <a:r>
              <a:rPr lang="ru-RU" sz="2400" dirty="0" smtClean="0"/>
              <a:t> образцы и правила политического поведения;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6)</a:t>
            </a:r>
            <a:r>
              <a:rPr lang="ru-RU" sz="2400" dirty="0" smtClean="0"/>
              <a:t> взаимодействие индивида, власти и общества;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7)</a:t>
            </a:r>
            <a:r>
              <a:rPr lang="ru-RU" sz="2400" dirty="0" smtClean="0"/>
              <a:t> традиции и обычаи;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8)</a:t>
            </a:r>
            <a:r>
              <a:rPr lang="ru-RU" sz="2400" dirty="0" smtClean="0"/>
              <a:t> государственные символы (герб, флаг, гимн).</a:t>
            </a:r>
          </a:p>
        </p:txBody>
      </p:sp>
    </p:spTree>
    <p:extLst>
      <p:ext uri="{BB962C8B-B14F-4D97-AF65-F5344CB8AC3E}">
        <p14:creationId xmlns:p14="http://schemas.microsoft.com/office/powerpoint/2010/main" val="344596121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Политическая элита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429264"/>
            <a:ext cx="8143932" cy="1143008"/>
          </a:xfrm>
          <a:prstGeom prst="rect">
            <a:avLst/>
          </a:prstGeom>
          <a:solidFill>
            <a:srgbClr val="EFF7A7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Термин «элита» происходит от французского слова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elite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— что означает лучший, отборный, избранный, «избранные люди».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 bwMode="auto">
          <a:xfrm>
            <a:off x="428596" y="1142985"/>
            <a:ext cx="8229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-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внутренне сплоченная, составляющая меньшинство социальная общность, выступающая субъектом подготовки и принятия важнейших стратегических решений в сфере политики и обладающая необходимым для этого ресурсным потенциалом. Ее характеризует близость установок, стереотипов и норм поведения, единство разделяемых ценностей, а также причастность к власти (независимо от способа и условий ее обретения).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087718"/>
      </p:ext>
    </p:extLst>
  </p:cSld>
  <p:clrMapOvr>
    <a:masterClrMapping/>
  </p:clrMapOvr>
  <p:transition advTm="3000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Теории элит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71480"/>
            <a:ext cx="2590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915816" y="2780928"/>
            <a:ext cx="6120680" cy="2246769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Моска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Г. считал господство меньшинства неотвратимым, ибо это господство организованного меньшинства над неорганизованным большинством.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714" y="4429132"/>
            <a:ext cx="2742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Гаэтано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Моска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(1858 -1941),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итальянский юрист,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социолог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734957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71480"/>
            <a:ext cx="24151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59832" y="1340768"/>
            <a:ext cx="5760640" cy="242889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История – процесс постоянной «циркуляции элит», которая происходит в периоды революционных потрясений.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973" y="450912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err="1">
                <a:solidFill>
                  <a:srgbClr val="FFFFFF"/>
                </a:solidFill>
              </a:rPr>
              <a:t>Вильфредо</a:t>
            </a:r>
            <a:r>
              <a:rPr lang="ru-RU" sz="2800" dirty="0">
                <a:solidFill>
                  <a:srgbClr val="FFFFFF"/>
                </a:solidFill>
              </a:rPr>
              <a:t> Парето</a:t>
            </a:r>
            <a:endParaRPr lang="ru-RU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53108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Как формируется (рекрутируется) политическая элита?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471810"/>
            <a:ext cx="3286148" cy="114300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Закрытая система отбора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857496"/>
            <a:ext cx="4286280" cy="18573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Характерна для авторитарно-диктаторских, тоталитарных политических систем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857760"/>
            <a:ext cx="4286280" cy="18573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Отрыв элиты от народа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1500174"/>
            <a:ext cx="3286148" cy="114300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Открытая  система отбора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2928934"/>
            <a:ext cx="4071966" cy="178595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Характерна для демократической политической системы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4929198"/>
            <a:ext cx="4071966" cy="178595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Высокая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конкурентность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 значимость личных качеств, действия на благо представляемой социальной группы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610380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Политическое лидерство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Содержимое 6"/>
          <p:cNvSpPr txBox="1">
            <a:spLocks/>
          </p:cNvSpPr>
          <p:nvPr/>
        </p:nvSpPr>
        <p:spPr bwMode="auto">
          <a:xfrm>
            <a:off x="142844" y="1600200"/>
            <a:ext cx="85439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Это любое влияние со стороны определённого лица на общество, организацию, социальную группу.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Влияние должно быть постоянным.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Однонаправленное действие от лидера на объект.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Охватывает всё общество или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 большую группу людей.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4.  Влияние опирается на авторитет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    лидера.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12744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Признаки партии: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1</a:t>
            </a:r>
            <a:r>
              <a:rPr lang="ru-RU" sz="2000" b="1" dirty="0" smtClean="0"/>
              <a:t>) политическая программа, в которой сформулированы цели и стратегии партии;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2) партийный устав, содержащий нормы внутрипартийной жизни;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3) руководящие органы (центральный комитет и местные партийные комитеты);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4) разветвленная сеть первичных местных организаций;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5) список членов партии;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rgbClr val="FF33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6) активное участие в борьбе за высшую власть в государстве.</a:t>
            </a:r>
          </a:p>
        </p:txBody>
      </p:sp>
    </p:spTree>
    <p:extLst>
      <p:ext uri="{BB962C8B-B14F-4D97-AF65-F5344CB8AC3E}">
        <p14:creationId xmlns:p14="http://schemas.microsoft.com/office/powerpoint/2010/main" val="2998507737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00034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Ролевые функции политического лидера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Интеграция общества, объединение масс.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Нахождение и принятие оптимальных политических решений.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Социальный арбитраж и патронаж, защита масс от беззакония и произвола.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Коммуникация власти и масс, упрочение каналов политической и эмоциональной связи.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Инициирование обновления, генерирование оптимизма и социальной энергии, мобилизация масс на реализацию политических целей.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Легитимация (обоснованность, оправданность) власти, политического строя.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71446"/>
      </p:ext>
    </p:extLst>
  </p:cSld>
  <p:clrMapOvr>
    <a:masterClrMapping/>
  </p:clrMapOvr>
  <p:transition advTm="3000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Типы лидерства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571612"/>
            <a:ext cx="4286280" cy="142876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Традиционный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3214686"/>
            <a:ext cx="4286280" cy="142876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Легальный (на основе закона)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4857760"/>
            <a:ext cx="4286280" cy="142876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Харизматический 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500174"/>
            <a:ext cx="2850411" cy="380522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857884" y="5429264"/>
            <a:ext cx="328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Макс ВЕБЕР (1864 – 1920)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немецкий философ и социолог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7559032"/>
      </p:ext>
    </p:extLst>
  </p:cSld>
  <p:clrMapOvr>
    <a:masterClrMapping/>
  </p:clrMapOvr>
  <p:transition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mmarketing.ru/img/news/2010/09/17/trikolor/pic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96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02454"/>
      </p:ext>
    </p:extLst>
  </p:cSld>
  <p:clrMapOvr>
    <a:masterClrMapping/>
  </p:clrMapOvr>
  <p:transition advTm="3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2107" y="456720"/>
            <a:ext cx="565212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>
                <a:latin typeface="Arial"/>
              </a:rPr>
              <a:t>Политическая</a:t>
            </a:r>
            <a:r>
              <a:rPr lang="ru-RU" b="1" dirty="0">
                <a:latin typeface="Arial"/>
              </a:rPr>
              <a:t> – овладение  государственной  властью с целью осуществления своей </a:t>
            </a:r>
            <a:r>
              <a:rPr lang="ru-RU" b="1" dirty="0" smtClean="0">
                <a:latin typeface="Arial"/>
              </a:rPr>
              <a:t>программы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u="sng" dirty="0">
              <a:latin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>
                <a:latin typeface="Arial"/>
              </a:rPr>
              <a:t>Социальное представительство</a:t>
            </a:r>
            <a:r>
              <a:rPr lang="ru-RU" b="1" dirty="0">
                <a:latin typeface="Arial"/>
              </a:rPr>
              <a:t> – каждая партия выражает интересы какого-то социального слоя, либо пытается создать себе прочную опору в </a:t>
            </a:r>
            <a:r>
              <a:rPr lang="ru-RU" b="1" dirty="0" smtClean="0">
                <a:latin typeface="Arial"/>
              </a:rPr>
              <a:t>обществе</a:t>
            </a:r>
            <a:endParaRPr lang="ru-RU" b="1" i="1" u="sng" dirty="0" smtClean="0">
              <a:latin typeface="Arial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b="1" i="1" u="sng" dirty="0">
              <a:latin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latin typeface="Arial"/>
              </a:rPr>
              <a:t>Социальная </a:t>
            </a:r>
            <a:r>
              <a:rPr lang="ru-RU" b="1" i="1" u="sng" dirty="0">
                <a:latin typeface="Arial"/>
              </a:rPr>
              <a:t>интеграция</a:t>
            </a:r>
            <a:r>
              <a:rPr lang="ru-RU" b="1" i="1" dirty="0">
                <a:latin typeface="Arial"/>
              </a:rPr>
              <a:t> (объединение)</a:t>
            </a:r>
            <a:r>
              <a:rPr lang="ru-RU" b="1" dirty="0">
                <a:latin typeface="Arial"/>
              </a:rPr>
              <a:t> – примирение интересов различных социальных групп, достижение согласия в </a:t>
            </a:r>
            <a:r>
              <a:rPr lang="ru-RU" b="1" dirty="0" smtClean="0">
                <a:latin typeface="Arial"/>
              </a:rPr>
              <a:t>обществе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u="sng" dirty="0">
              <a:latin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u="sng" dirty="0">
              <a:latin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>
                <a:latin typeface="Arial"/>
              </a:rPr>
              <a:t>Политическое </a:t>
            </a:r>
            <a:r>
              <a:rPr lang="ru-RU" b="1" i="1" u="sng" dirty="0" err="1">
                <a:latin typeface="Arial"/>
              </a:rPr>
              <a:t>рекрутирование</a:t>
            </a:r>
            <a:r>
              <a:rPr lang="ru-RU" b="1" dirty="0">
                <a:latin typeface="Arial"/>
              </a:rPr>
              <a:t> – подготовка и выдвижение кадров для различных политических </a:t>
            </a:r>
            <a:r>
              <a:rPr lang="ru-RU" b="1" dirty="0" smtClean="0">
                <a:latin typeface="Arial"/>
              </a:rPr>
              <a:t>институтов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u="sng" dirty="0">
              <a:latin typeface="Arial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>
                <a:latin typeface="Arial"/>
              </a:rPr>
              <a:t>Электоральная</a:t>
            </a:r>
            <a:r>
              <a:rPr lang="ru-RU" b="1" dirty="0">
                <a:latin typeface="Arial"/>
              </a:rPr>
              <a:t> – организация и участие в избирательных кампаниях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2088232" cy="6324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ru-RU" sz="2800" b="1" kern="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Функции  </a:t>
            </a:r>
            <a:r>
              <a:rPr lang="ru-RU" sz="2800" b="1" kern="0" dirty="0">
                <a:ln>
                  <a:solidFill>
                    <a:schemeClr val="tx1"/>
                  </a:solidFill>
                </a:ln>
                <a:solidFill>
                  <a:schemeClr val="bg1">
                    <a:lumMod val="75000"/>
                  </a:schemeClr>
                </a:solidFill>
                <a:latin typeface="Arial"/>
                <a:ea typeface="+mj-ea"/>
                <a:cs typeface="+mj-cs"/>
              </a:rPr>
              <a:t>политических партий: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339752" y="428351"/>
            <a:ext cx="739616" cy="419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8588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28794"/>
            <a:ext cx="8588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41" y="4466955"/>
            <a:ext cx="8588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81" y="5589240"/>
            <a:ext cx="8588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60599"/>
      </p:ext>
    </p:extLst>
  </p:cSld>
  <p:clrMapOvr>
    <a:masterClrMapping/>
  </p:clrMapOvr>
  <p:transition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4700" kern="1200" dirty="0">
                <a:solidFill>
                  <a:schemeClr val="bg1">
                    <a:lumMod val="40000"/>
                    <a:lumOff val="60000"/>
                  </a:schemeClr>
                </a:solidFill>
                <a:effectLst/>
                <a:latin typeface="Corbel"/>
              </a:rPr>
              <a:t>Классификация партий</a:t>
            </a:r>
            <a:endParaRPr lang="ru-RU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196752"/>
            <a:ext cx="90730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388C"/>
              </a:buClr>
              <a:buSzPct val="80000"/>
            </a:pPr>
            <a:r>
              <a:rPr lang="ru-RU" sz="2400" b="1" dirty="0" smtClean="0">
                <a:latin typeface="Corbel"/>
              </a:rPr>
              <a:t>По отношению к обществу:</a:t>
            </a:r>
          </a:p>
          <a:p>
            <a:pPr lvl="0">
              <a:buClr>
                <a:srgbClr val="FF388C"/>
              </a:buClr>
              <a:buSzPct val="80000"/>
            </a:pPr>
            <a:endParaRPr lang="ru-RU" sz="2200" b="1" dirty="0">
              <a:latin typeface="Corbel"/>
            </a:endParaRPr>
          </a:p>
          <a:p>
            <a:pPr lvl="0">
              <a:buClr>
                <a:srgbClr val="FF388C"/>
              </a:buClr>
              <a:buSzPct val="80000"/>
            </a:pPr>
            <a:r>
              <a:rPr lang="ru-RU" sz="2200" b="1" i="1" dirty="0">
                <a:latin typeface="Corbel"/>
              </a:rPr>
              <a:t>а) консервативные партии – за сохранение прежних порядков, против реформ </a:t>
            </a:r>
            <a:br>
              <a:rPr lang="ru-RU" sz="2200" b="1" i="1" dirty="0">
                <a:latin typeface="Corbel"/>
              </a:rPr>
            </a:br>
            <a:r>
              <a:rPr lang="ru-RU" sz="2200" b="1" i="1" dirty="0">
                <a:latin typeface="Corbel"/>
              </a:rPr>
              <a:t>б) клерикальные (религиозные) партии  – требуют, чтобы общественная жизнь и управление государством сообразовывались с догматами религии;</a:t>
            </a:r>
            <a:br>
              <a:rPr lang="ru-RU" sz="2200" b="1" i="1" dirty="0">
                <a:latin typeface="Corbel"/>
              </a:rPr>
            </a:br>
            <a:r>
              <a:rPr lang="ru-RU" sz="2200" b="1" i="1" dirty="0">
                <a:latin typeface="Corbel"/>
              </a:rPr>
              <a:t>в) либеральные партии  – за свободу экономической деятельности, невмешательство государства в общественную жизнь;</a:t>
            </a:r>
            <a:br>
              <a:rPr lang="ru-RU" sz="2200" b="1" i="1" dirty="0">
                <a:latin typeface="Corbel"/>
              </a:rPr>
            </a:br>
            <a:r>
              <a:rPr lang="ru-RU" sz="2200" b="1" i="1" dirty="0">
                <a:latin typeface="Corbel"/>
              </a:rPr>
              <a:t>г) реформистские партии – за социальную справедливость при сохранении частной </a:t>
            </a:r>
            <a:br>
              <a:rPr lang="ru-RU" sz="2200" b="1" i="1" dirty="0">
                <a:latin typeface="Corbel"/>
              </a:rPr>
            </a:br>
            <a:r>
              <a:rPr lang="ru-RU" sz="2200" b="1" i="1" dirty="0">
                <a:latin typeface="Corbel"/>
              </a:rPr>
              <a:t>д) радикалистские партии, выступающие за коренное переустройство общества с применением, как правило, насильственных мер. </a:t>
            </a:r>
            <a:endParaRPr lang="ru-RU" sz="20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98243336"/>
      </p:ext>
    </p:extLst>
  </p:cSld>
  <p:clrMapOvr>
    <a:masterClrMapping/>
  </p:clrMapOvr>
  <p:transition advTm="3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1200" dirty="0" smtClean="0">
                <a:solidFill>
                  <a:srgbClr val="00B0F0"/>
                </a:solidFill>
                <a:effectLst/>
                <a:latin typeface="Corbel"/>
              </a:rPr>
              <a:t>По </a:t>
            </a:r>
            <a:r>
              <a:rPr lang="ru-RU" sz="3200" kern="1200" dirty="0">
                <a:solidFill>
                  <a:srgbClr val="00B0F0"/>
                </a:solidFill>
                <a:effectLst/>
                <a:latin typeface="Corbel"/>
              </a:rPr>
              <a:t>организационной структуре: </a:t>
            </a:r>
            <a:r>
              <a:rPr lang="ru-RU" sz="2400" b="0" kern="1200" dirty="0">
                <a:solidFill>
                  <a:srgbClr val="00B0F0"/>
                </a:solidFill>
                <a:effectLst/>
                <a:latin typeface="Corbel"/>
              </a:rPr>
              <a:t/>
            </a:r>
            <a:br>
              <a:rPr lang="ru-RU" sz="2400" b="0" kern="1200" dirty="0">
                <a:solidFill>
                  <a:srgbClr val="00B0F0"/>
                </a:solidFill>
                <a:effectLst/>
                <a:latin typeface="Corbel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289" y="1270973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а) кадровые партии – прием в них связан с определенными условиями, имеют фиксированное членство, жесткую дисциплину, обязательные членские взносы; руководство ими в значительной степени централизовано 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б) массовые партии – нет фиксированного членства или оно недостаточно строго учитывается. Партийные взносы не имеют фиксированного характера и уплачиваются по желанию или имеют вид пожертвований в партийную кассу. </a:t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в) партии-движения – обычно единственная разрешенная партия, ее членами считалось большинство жителей страны (в Гвинее – с семилетнего возраста, в Заире по конституции все граждане с момента рождения рассматривались как члены партии);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33966234"/>
      </p:ext>
    </p:extLst>
  </p:cSld>
  <p:clrMapOvr>
    <a:masterClrMapping/>
  </p:clrMapOvr>
  <p:transition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03040"/>
          </a:xfrm>
        </p:spPr>
        <p:txBody>
          <a:bodyPr/>
          <a:lstStyle/>
          <a:p>
            <a:r>
              <a:rPr lang="ru-RU" sz="3600" kern="1200" dirty="0" smtClean="0">
                <a:solidFill>
                  <a:srgbClr val="00B0F0"/>
                </a:solidFill>
                <a:effectLst/>
                <a:latin typeface="Corbel"/>
              </a:rPr>
              <a:t>По правовому </a:t>
            </a:r>
            <a:r>
              <a:rPr lang="ru-RU" sz="3600" kern="1200" dirty="0">
                <a:solidFill>
                  <a:srgbClr val="00B0F0"/>
                </a:solidFill>
                <a:effectLst/>
                <a:latin typeface="Corbel"/>
              </a:rPr>
              <a:t>положению:</a:t>
            </a:r>
            <a:r>
              <a:rPr lang="ru-RU" sz="3600" b="0" kern="1200" dirty="0">
                <a:solidFill>
                  <a:srgbClr val="00B0F0"/>
                </a:solidFill>
                <a:effectLst/>
                <a:latin typeface="Corbel"/>
              </a:rPr>
              <a:t/>
            </a:r>
            <a:br>
              <a:rPr lang="ru-RU" sz="3600" b="0" kern="1200" dirty="0">
                <a:solidFill>
                  <a:srgbClr val="00B0F0"/>
                </a:solidFill>
                <a:effectLst/>
                <a:latin typeface="Corbel"/>
              </a:rPr>
            </a:br>
            <a:r>
              <a:rPr lang="ru-RU" sz="3100" b="0" kern="1200" dirty="0">
                <a:solidFill>
                  <a:srgbClr val="00B0F0"/>
                </a:solidFill>
                <a:effectLst/>
                <a:latin typeface="Corbel"/>
              </a:rPr>
              <a:t/>
            </a:r>
            <a:br>
              <a:rPr lang="ru-RU" sz="3100" b="0" kern="1200" dirty="0">
                <a:solidFill>
                  <a:srgbClr val="00B0F0"/>
                </a:solidFill>
                <a:effectLst/>
                <a:latin typeface="Corbel"/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51810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FF388C">
                    <a:satMod val="15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3100" b="0" i="0" u="none" strike="noStrike" kern="0" cap="none" spc="0" normalizeH="0" baseline="0" noProof="0" dirty="0" smtClean="0">
                <a:ln>
                  <a:noFill/>
                </a:ln>
                <a:solidFill>
                  <a:srgbClr val="FF388C">
                    <a:satMod val="150000"/>
                  </a:srgbClr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а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) зарегистрированные – имеющие регистрацию юридического лица;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б) незарегистрированные – без регистрации, на добровольных началах;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в) легальные партии – это партии, действующие на законных основаниях. Они могут быть и не зарегистрированы.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г) нелегальные – если они запрещены законом, судебным решением, но продолжают свою деятельность в подполье. 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3848886"/>
      </p:ext>
    </p:extLst>
  </p:cSld>
  <p:clrMapOvr>
    <a:masterClrMapping/>
  </p:clrMapOvr>
  <p:transition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335337" y="2167603"/>
            <a:ext cx="2771815" cy="2113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00042"/>
                </a:solidFill>
                <a:latin typeface="Arial"/>
              </a:rPr>
              <a:t>Политические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400042"/>
                </a:solidFill>
                <a:latin typeface="Arial"/>
              </a:rPr>
              <a:t> партии</a:t>
            </a:r>
            <a:endParaRPr lang="ru-RU" sz="2400" b="1" dirty="0">
              <a:solidFill>
                <a:srgbClr val="400042"/>
              </a:solidFill>
              <a:latin typeface="Arial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908720"/>
            <a:ext cx="315582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00042"/>
                </a:solidFill>
                <a:latin typeface="Arial"/>
              </a:rPr>
              <a:t>Правящие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8" y="2668516"/>
            <a:ext cx="297529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2" y="4882795"/>
            <a:ext cx="305983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44" y="4918731"/>
            <a:ext cx="304730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00817"/>
            <a:ext cx="296381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14" y="2767117"/>
            <a:ext cx="29686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1016" y="2952956"/>
            <a:ext cx="191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00042"/>
                </a:solidFill>
                <a:latin typeface="Arial"/>
              </a:rPr>
              <a:t>Оппозиционные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86320" y="1085257"/>
            <a:ext cx="135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0042"/>
                </a:solidFill>
                <a:effectLst/>
                <a:uLnTx/>
                <a:uFillTx/>
                <a:latin typeface="Arial"/>
              </a:rPr>
              <a:t>Легальные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9075" y="3059668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0042"/>
                </a:solidFill>
                <a:effectLst/>
                <a:uLnTx/>
                <a:uFillTx/>
                <a:latin typeface="Arial"/>
              </a:rPr>
              <a:t>Нелегальные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1016" y="5167235"/>
            <a:ext cx="1990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00042"/>
                </a:solidFill>
                <a:latin typeface="Arial"/>
              </a:rPr>
              <a:t>Партии - лидеры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86320" y="5247560"/>
            <a:ext cx="24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00042"/>
                </a:solidFill>
                <a:latin typeface="Arial"/>
              </a:rPr>
              <a:t>Партии - аутсайдеры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313795" y="416185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11"/>
          <p:cNvSpPr>
            <a:spLocks noChangeShapeType="1"/>
          </p:cNvSpPr>
          <p:nvPr/>
        </p:nvSpPr>
        <p:spPr bwMode="auto">
          <a:xfrm flipH="1">
            <a:off x="2987822" y="4162070"/>
            <a:ext cx="945067" cy="851106"/>
          </a:xfrm>
          <a:prstGeom prst="line">
            <a:avLst/>
          </a:prstGeom>
          <a:noFill/>
          <a:ln w="9525">
            <a:solidFill>
              <a:srgbClr val="205F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205FF6"/>
              </a:solidFill>
              <a:effectLst/>
              <a:uLnTx/>
              <a:uFillTx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5508104" y="1700808"/>
            <a:ext cx="720091" cy="648072"/>
          </a:xfrm>
          <a:prstGeom prst="line">
            <a:avLst/>
          </a:prstGeom>
          <a:noFill/>
          <a:ln w="9525">
            <a:solidFill>
              <a:srgbClr val="205F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205FF6"/>
              </a:solidFill>
              <a:effectLst/>
              <a:uLnTx/>
              <a:uFillTx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H="1" flipV="1">
            <a:off x="2882010" y="1764180"/>
            <a:ext cx="1050879" cy="576064"/>
          </a:xfrm>
          <a:prstGeom prst="line">
            <a:avLst/>
          </a:prstGeom>
          <a:noFill/>
          <a:ln w="9525">
            <a:solidFill>
              <a:srgbClr val="205F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205FF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834822"/>
      </p:ext>
    </p:extLst>
  </p:cSld>
  <p:clrMapOvr>
    <a:masterClrMapping/>
  </p:clrMapOvr>
  <p:transition advTm="3000">
    <p:random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Моду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1385</Words>
  <Application>Microsoft Office PowerPoint</Application>
  <PresentationFormat>Экран (4:3)</PresentationFormat>
  <Paragraphs>182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Течение</vt:lpstr>
      <vt:lpstr>3_Течение</vt:lpstr>
      <vt:lpstr>4_Течение</vt:lpstr>
      <vt:lpstr>10_Течение</vt:lpstr>
      <vt:lpstr>Модульная</vt:lpstr>
      <vt:lpstr>1. Политические партии, их место, роль и  функции в политической системе.  2. Классификация партий.  3. Партийные системы и их основные виды.   4. Выборы.  Избирательные системы и их типы.  5. Политическое сознание и политическая культура.   6. Политическая элита и политическое лидерство.    </vt:lpstr>
      <vt:lpstr>Презентация PowerPoint</vt:lpstr>
      <vt:lpstr>Презентация PowerPoint</vt:lpstr>
      <vt:lpstr>Признаки партии:</vt:lpstr>
      <vt:lpstr>Презентация PowerPoint</vt:lpstr>
      <vt:lpstr>Классификация партий</vt:lpstr>
      <vt:lpstr>По организационной структуре:  </vt:lpstr>
      <vt:lpstr>По правовому положению: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Компоненты политической культуры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Политическая культура включает: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49</cp:revision>
  <dcterms:created xsi:type="dcterms:W3CDTF">2012-11-17T14:18:24Z</dcterms:created>
  <dcterms:modified xsi:type="dcterms:W3CDTF">2012-11-18T17:39:03Z</dcterms:modified>
</cp:coreProperties>
</file>