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9" d="100"/>
          <a:sy n="89" d="100"/>
        </p:scale>
        <p:origin x="-78" y="19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FDC11F4-00B9-4B81-B31F-5F6537CA6CE3}" type="datetimeFigureOut">
              <a:rPr lang="ru-RU" smtClean="0"/>
              <a:pPr/>
              <a:t>10.01.2011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C78243-D2BA-47F7-96CF-4BDAD7D9A83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FDC11F4-00B9-4B81-B31F-5F6537CA6CE3}" type="datetimeFigureOut">
              <a:rPr lang="ru-RU" smtClean="0"/>
              <a:pPr/>
              <a:t>10.01.2011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C78243-D2BA-47F7-96CF-4BDAD7D9A83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FDC11F4-00B9-4B81-B31F-5F6537CA6CE3}" type="datetimeFigureOut">
              <a:rPr lang="ru-RU" smtClean="0"/>
              <a:pPr/>
              <a:t>10.01.2011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C78243-D2BA-47F7-96CF-4BDAD7D9A83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FDC11F4-00B9-4B81-B31F-5F6537CA6CE3}" type="datetimeFigureOut">
              <a:rPr lang="ru-RU" smtClean="0"/>
              <a:pPr/>
              <a:t>10.01.2011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C78243-D2BA-47F7-96CF-4BDAD7D9A83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FDC11F4-00B9-4B81-B31F-5F6537CA6CE3}" type="datetimeFigureOut">
              <a:rPr lang="ru-RU" smtClean="0"/>
              <a:pPr/>
              <a:t>10.01.2011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C78243-D2BA-47F7-96CF-4BDAD7D9A83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FDC11F4-00B9-4B81-B31F-5F6537CA6CE3}" type="datetimeFigureOut">
              <a:rPr lang="ru-RU" smtClean="0"/>
              <a:pPr/>
              <a:t>10.01.2011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C78243-D2BA-47F7-96CF-4BDAD7D9A83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FDC11F4-00B9-4B81-B31F-5F6537CA6CE3}" type="datetimeFigureOut">
              <a:rPr lang="ru-RU" smtClean="0"/>
              <a:pPr/>
              <a:t>10.01.2011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AC78243-D2BA-47F7-96CF-4BDAD7D9A83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FDC11F4-00B9-4B81-B31F-5F6537CA6CE3}" type="datetimeFigureOut">
              <a:rPr lang="ru-RU" smtClean="0"/>
              <a:pPr/>
              <a:t>10.01.2011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AC78243-D2BA-47F7-96CF-4BDAD7D9A83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FDC11F4-00B9-4B81-B31F-5F6537CA6CE3}" type="datetimeFigureOut">
              <a:rPr lang="ru-RU" smtClean="0"/>
              <a:pPr/>
              <a:t>10.01.2011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AC78243-D2BA-47F7-96CF-4BDAD7D9A83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FDC11F4-00B9-4B81-B31F-5F6537CA6CE3}" type="datetimeFigureOut">
              <a:rPr lang="ru-RU" smtClean="0"/>
              <a:pPr/>
              <a:t>10.01.2011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C78243-D2BA-47F7-96CF-4BDAD7D9A83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FDC11F4-00B9-4B81-B31F-5F6537CA6CE3}" type="datetimeFigureOut">
              <a:rPr lang="ru-RU" smtClean="0"/>
              <a:pPr/>
              <a:t>10.01.2011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C78243-D2BA-47F7-96CF-4BDAD7D9A83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C11F4-00B9-4B81-B31F-5F6537CA6CE3}" type="datetimeFigureOut">
              <a:rPr lang="ru-RU" smtClean="0"/>
              <a:pPr/>
              <a:t>10.01.2011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C78243-D2BA-47F7-96CF-4BDAD7D9A83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i="1" dirty="0" smtClean="0">
                <a:solidFill>
                  <a:srgbClr val="FF0000"/>
                </a:solidFill>
              </a:rPr>
              <a:t>Современные технологии воспитания</a:t>
            </a:r>
            <a:endParaRPr lang="ru-RU" i="1" dirty="0">
              <a:solidFill>
                <a:srgbClr val="FF0000"/>
              </a:solidFill>
            </a:endParaRPr>
          </a:p>
        </p:txBody>
      </p:sp>
      <p:sp>
        <p:nvSpPr>
          <p:cNvPr id="3" name="Подзаголовок 2"/>
          <p:cNvSpPr>
            <a:spLocks noGrp="1"/>
          </p:cNvSpPr>
          <p:nvPr>
            <p:ph type="subTitle" idx="1"/>
          </p:nvPr>
        </p:nvSpPr>
        <p:spPr/>
        <p:txBody>
          <a:bodyPr/>
          <a:lstStyle/>
          <a:p>
            <a:r>
              <a:rPr lang="ru-RU" dirty="0" smtClean="0">
                <a:solidFill>
                  <a:schemeClr val="tx1"/>
                </a:solidFill>
              </a:rPr>
              <a:t>Презентацию подготовили: Алексеева Е.В.    </a:t>
            </a:r>
          </a:p>
          <a:p>
            <a:r>
              <a:rPr lang="ru-RU" dirty="0" smtClean="0">
                <a:solidFill>
                  <a:schemeClr val="tx1"/>
                </a:solidFill>
              </a:rPr>
              <a:t>  Титова С.С.</a:t>
            </a:r>
            <a:endParaRPr lang="ru-RU"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86808" cy="5715040"/>
          </a:xfrm>
        </p:spPr>
        <p:txBody>
          <a:bodyPr>
            <a:normAutofit fontScale="90000"/>
          </a:bodyPr>
          <a:lstStyle/>
          <a:p>
            <a:r>
              <a:rPr lang="ru-RU" sz="2400" b="0" cap="none" dirty="0" smtClean="0"/>
              <a:t>Прямое и непосредственное назначение </a:t>
            </a:r>
            <a:r>
              <a:rPr lang="ru-RU" sz="3100" b="0" cap="none" dirty="0" smtClean="0"/>
              <a:t>стимулов</a:t>
            </a:r>
            <a:r>
              <a:rPr lang="ru-RU" sz="2400" b="0" cap="none" dirty="0" smtClean="0"/>
              <a:t> – ускорять или тормозить определённые действия.        </a:t>
            </a:r>
            <a:br>
              <a:rPr lang="ru-RU" sz="2400" b="0" cap="none" dirty="0" smtClean="0"/>
            </a:br>
            <a:r>
              <a:rPr lang="ru-RU" sz="2400" b="0" cap="none" dirty="0" smtClean="0"/>
              <a:t> </a:t>
            </a:r>
            <a:r>
              <a:rPr lang="ru-RU" sz="2400" b="0" cap="none" dirty="0" smtClean="0"/>
              <a:t>     Необходима совместная с психологом и социальным педагогом профилактическая работа в «группах риска» из детей, склонных к правонарушениям.</a:t>
            </a:r>
            <a:br>
              <a:rPr lang="ru-RU" sz="2400" b="0" cap="none" dirty="0" smtClean="0"/>
            </a:br>
            <a:r>
              <a:rPr lang="ru-RU" sz="3100" b="0" cap="none" dirty="0" smtClean="0"/>
              <a:t>Мониторинг </a:t>
            </a:r>
            <a:r>
              <a:rPr lang="ru-RU" sz="2400" b="0" cap="none" dirty="0" smtClean="0"/>
              <a:t>– непрерывное наблюдение за поведением, социальным развитием воспитанника с помощью новейших технических средств, способных рассчитывать тенденции индивидуального развития, определять «сценарии судьбы» при той или иной направленности воспитания, развития тех или иных качеств личности.                          Проведение  тестов воспитанности, социальной зрелости, гражданственности помогут в этом.  </a:t>
            </a:r>
            <a:br>
              <a:rPr lang="ru-RU" sz="2400" b="0" cap="none" dirty="0" smtClean="0"/>
            </a:br>
            <a:r>
              <a:rPr lang="ru-RU" sz="2400" b="0" cap="none" dirty="0" smtClean="0"/>
              <a:t>          </a:t>
            </a:r>
            <a:r>
              <a:rPr lang="ru-RU" sz="3100" b="0" cap="none" dirty="0" smtClean="0"/>
              <a:t>Штрафы</a:t>
            </a:r>
            <a:r>
              <a:rPr lang="ru-RU" sz="2400" b="0" cap="none" dirty="0" smtClean="0"/>
              <a:t> (в баллах, очках) влекут за собой вполне реальные наказания – денежные компенсации неправильного поведения, лишение прав и свобод, привилегий и т.д. </a:t>
            </a:r>
            <a:br>
              <a:rPr lang="ru-RU" sz="2400" b="0" cap="none" dirty="0" smtClean="0"/>
            </a:br>
            <a:endParaRPr lang="ru-RU" sz="2400" b="0" cap="non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85728"/>
            <a:ext cx="7772400" cy="1071569"/>
          </a:xfrm>
        </p:spPr>
        <p:txBody>
          <a:bodyPr>
            <a:normAutofit/>
          </a:bodyPr>
          <a:lstStyle/>
          <a:p>
            <a:r>
              <a:rPr lang="ru-RU" sz="2800" b="0" cap="none" dirty="0" smtClean="0"/>
              <a:t>Воспитательные технологии включают в себя следующие системообразующие компоненты:</a:t>
            </a:r>
            <a:endParaRPr lang="ru-RU" sz="2800" b="0" cap="none" dirty="0"/>
          </a:p>
        </p:txBody>
      </p:sp>
      <p:sp>
        <p:nvSpPr>
          <p:cNvPr id="3" name="Текст 2"/>
          <p:cNvSpPr>
            <a:spLocks noGrp="1"/>
          </p:cNvSpPr>
          <p:nvPr>
            <p:ph type="body" idx="1"/>
          </p:nvPr>
        </p:nvSpPr>
        <p:spPr>
          <a:xfrm>
            <a:off x="500034" y="1142984"/>
            <a:ext cx="8286808" cy="4643470"/>
          </a:xfrm>
        </p:spPr>
        <p:txBody>
          <a:bodyPr>
            <a:normAutofit fontScale="62500" lnSpcReduction="20000"/>
          </a:bodyPr>
          <a:lstStyle/>
          <a:p>
            <a:pPr>
              <a:buFont typeface="Arial" pitchFamily="34" charset="0"/>
              <a:buChar char="•"/>
            </a:pPr>
            <a:r>
              <a:rPr lang="ru-RU" sz="2900" dirty="0" smtClean="0">
                <a:solidFill>
                  <a:schemeClr val="tx1"/>
                </a:solidFill>
              </a:rPr>
              <a:t>Диагностирование</a:t>
            </a:r>
          </a:p>
          <a:p>
            <a:pPr>
              <a:buFont typeface="Arial" pitchFamily="34" charset="0"/>
              <a:buChar char="•"/>
            </a:pPr>
            <a:r>
              <a:rPr lang="ru-RU" sz="2900" dirty="0" smtClean="0">
                <a:solidFill>
                  <a:schemeClr val="tx1"/>
                </a:solidFill>
              </a:rPr>
              <a:t>Целеполагание</a:t>
            </a:r>
          </a:p>
          <a:p>
            <a:pPr>
              <a:buFont typeface="Arial" pitchFamily="34" charset="0"/>
              <a:buChar char="•"/>
            </a:pPr>
            <a:r>
              <a:rPr lang="ru-RU" sz="2900" dirty="0" smtClean="0">
                <a:solidFill>
                  <a:schemeClr val="tx1"/>
                </a:solidFill>
              </a:rPr>
              <a:t>Проектирование</a:t>
            </a:r>
          </a:p>
          <a:p>
            <a:pPr>
              <a:buFont typeface="Arial" pitchFamily="34" charset="0"/>
              <a:buChar char="•"/>
            </a:pPr>
            <a:r>
              <a:rPr lang="ru-RU" sz="2900" dirty="0" smtClean="0">
                <a:solidFill>
                  <a:schemeClr val="tx1"/>
                </a:solidFill>
              </a:rPr>
              <a:t>Конструирование</a:t>
            </a:r>
          </a:p>
          <a:p>
            <a:pPr>
              <a:buFont typeface="Arial" pitchFamily="34" charset="0"/>
              <a:buChar char="•"/>
            </a:pPr>
            <a:r>
              <a:rPr lang="ru-RU" sz="2900" dirty="0" smtClean="0">
                <a:solidFill>
                  <a:schemeClr val="tx1"/>
                </a:solidFill>
              </a:rPr>
              <a:t>Организационно - деятельностный компонент</a:t>
            </a:r>
          </a:p>
          <a:p>
            <a:pPr>
              <a:buFont typeface="Arial" pitchFamily="34" charset="0"/>
              <a:buChar char="•"/>
            </a:pPr>
            <a:r>
              <a:rPr lang="ru-RU" sz="2900" dirty="0" smtClean="0">
                <a:solidFill>
                  <a:schemeClr val="tx1"/>
                </a:solidFill>
              </a:rPr>
              <a:t>Контрольно – управленческий компонент</a:t>
            </a:r>
          </a:p>
          <a:p>
            <a:endParaRPr lang="ru-RU" dirty="0" smtClean="0"/>
          </a:p>
          <a:p>
            <a:r>
              <a:rPr lang="ru-RU" sz="2900" dirty="0" smtClean="0">
                <a:solidFill>
                  <a:schemeClr val="tx1"/>
                </a:solidFill>
              </a:rPr>
              <a:t>Содержательный компонент наряду с правильно поставленной диагностичной целью  и определяет успешность и характер воспитательной технологии.  </a:t>
            </a:r>
          </a:p>
          <a:p>
            <a:endParaRPr lang="ru-RU" dirty="0" smtClean="0"/>
          </a:p>
          <a:p>
            <a:endParaRPr lang="ru-RU" dirty="0" smtClean="0"/>
          </a:p>
          <a:p>
            <a:r>
              <a:rPr lang="ru-RU" sz="3200" dirty="0" smtClean="0">
                <a:solidFill>
                  <a:schemeClr val="tx1"/>
                </a:solidFill>
              </a:rPr>
              <a:t>СОДЕРЖАНИЕМ ВОСПИТАТЕЛЬНОЙ ТЕХНОЛОГИИ ЯВЛЯЕТСЯ:</a:t>
            </a:r>
          </a:p>
          <a:p>
            <a:endParaRPr lang="ru-RU" dirty="0" smtClean="0">
              <a:solidFill>
                <a:schemeClr val="tx1"/>
              </a:solidFill>
            </a:endParaRPr>
          </a:p>
          <a:p>
            <a:pPr>
              <a:buFont typeface="Wingdings" pitchFamily="2" charset="2"/>
              <a:buChar char="ü"/>
            </a:pPr>
            <a:r>
              <a:rPr lang="ru-RU" sz="2300" dirty="0" smtClean="0">
                <a:solidFill>
                  <a:schemeClr val="tx1"/>
                </a:solidFill>
              </a:rPr>
              <a:t>НАУЧНО – ОБОСНОВАННЫЕ СОЦИАЛИЗИРОВАННЫЕ ТРЕБОВАНИЯ;</a:t>
            </a:r>
          </a:p>
          <a:p>
            <a:pPr>
              <a:buFont typeface="Wingdings" pitchFamily="2" charset="2"/>
              <a:buChar char="ü"/>
            </a:pPr>
            <a:r>
              <a:rPr lang="ru-RU" sz="2300" dirty="0" smtClean="0">
                <a:solidFill>
                  <a:schemeClr val="tx1"/>
                </a:solidFill>
              </a:rPr>
              <a:t>ПОСТАНОВКА ЦЕЛИ И АНАЛИЗ СЛОЖИВШЕЙСЯ СИТУАЦИИ;</a:t>
            </a:r>
          </a:p>
          <a:p>
            <a:pPr>
              <a:buFont typeface="Wingdings" pitchFamily="2" charset="2"/>
              <a:buChar char="ü"/>
            </a:pPr>
            <a:r>
              <a:rPr lang="ru-RU" sz="2300" dirty="0" smtClean="0">
                <a:solidFill>
                  <a:schemeClr val="tx1"/>
                </a:solidFill>
              </a:rPr>
              <a:t>СОЦИАЛИЗИРОВАННАЯ ОЦЕНКА УЧЕНИКА;</a:t>
            </a:r>
          </a:p>
          <a:p>
            <a:pPr>
              <a:buFont typeface="Wingdings" pitchFamily="2" charset="2"/>
              <a:buChar char="ü"/>
            </a:pPr>
            <a:r>
              <a:rPr lang="ru-RU" sz="2300" dirty="0" smtClean="0">
                <a:solidFill>
                  <a:schemeClr val="tx1"/>
                </a:solidFill>
              </a:rPr>
              <a:t>ОРГАНИЗАЦИЯ ТВОРЧЕСКОГО ДЕЛА;</a:t>
            </a:r>
          </a:p>
          <a:p>
            <a:pPr>
              <a:buFont typeface="Wingdings" pitchFamily="2" charset="2"/>
              <a:buChar char="ü"/>
            </a:pPr>
            <a:r>
              <a:rPr lang="ru-RU" sz="2300" dirty="0" smtClean="0">
                <a:solidFill>
                  <a:schemeClr val="tx1"/>
                </a:solidFill>
              </a:rPr>
              <a:t>СОЗДАНИЕ СИТУАЦИИ УСПЕХА.</a:t>
            </a:r>
          </a:p>
          <a:p>
            <a:pPr>
              <a:buFont typeface="Arial" pitchFamily="34" charset="0"/>
              <a:buChar char="•"/>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357166"/>
            <a:ext cx="7772400" cy="5929354"/>
          </a:xfrm>
        </p:spPr>
        <p:txBody>
          <a:bodyPr>
            <a:normAutofit fontScale="90000"/>
          </a:bodyPr>
          <a:lstStyle/>
          <a:p>
            <a:r>
              <a:rPr lang="ru-RU" sz="2400" b="0" cap="none" dirty="0" smtClean="0">
                <a:solidFill>
                  <a:srgbClr val="00B050"/>
                </a:solidFill>
              </a:rPr>
              <a:t>ТЕХНОЛОГИЯ ОРГАНИЗАЦИИ И ПРОВЕДЕНИЯ ГРУППОВОГО ДЕЛА (по Н.Е. ЩУРКОВОЙ)</a:t>
            </a:r>
            <a:br>
              <a:rPr lang="ru-RU" sz="2400" b="0" cap="none" dirty="0" smtClean="0">
                <a:solidFill>
                  <a:srgbClr val="00B050"/>
                </a:solidFill>
              </a:rPr>
            </a:br>
            <a:r>
              <a:rPr lang="ru-RU" sz="3100" b="0" cap="none" dirty="0" smtClean="0"/>
              <a:t>О</a:t>
            </a:r>
            <a:r>
              <a:rPr lang="ru-RU" sz="3100" b="0" cap="none" dirty="0" smtClean="0"/>
              <a:t>бщая воспитательная цель любого группового дела – формирование относительно устойчивых отношений человека к  себе, окружающим, природе, вещам.</a:t>
            </a:r>
            <a:r>
              <a:rPr lang="ru-RU" sz="2400" b="0" cap="none" dirty="0" smtClean="0"/>
              <a:t/>
            </a:r>
            <a:br>
              <a:rPr lang="ru-RU" sz="2400" b="0" cap="none" dirty="0" smtClean="0"/>
            </a:br>
            <a:r>
              <a:rPr lang="ru-RU" sz="2400" b="0" cap="none" dirty="0" smtClean="0"/>
              <a:t/>
            </a:r>
            <a:br>
              <a:rPr lang="ru-RU" sz="2400" b="0" cap="none" dirty="0" smtClean="0"/>
            </a:br>
            <a:r>
              <a:rPr lang="ru-RU" sz="3100" b="0" cap="none" dirty="0" smtClean="0"/>
              <a:t>Технологическая цепочка воспитательного дела:</a:t>
            </a:r>
            <a:r>
              <a:rPr lang="ru-RU" sz="2400" b="0" cap="none" dirty="0" smtClean="0"/>
              <a:t/>
            </a:r>
            <a:br>
              <a:rPr lang="ru-RU" sz="2400" b="0" cap="none" dirty="0" smtClean="0"/>
            </a:br>
            <a:r>
              <a:rPr lang="ru-RU" sz="2400" b="0" cap="none" dirty="0" smtClean="0"/>
              <a:t>-   подготовительный этап (предварительное </a:t>
            </a:r>
            <a:br>
              <a:rPr lang="ru-RU" sz="2400" b="0" cap="none" dirty="0" smtClean="0"/>
            </a:br>
            <a:r>
              <a:rPr lang="ru-RU" sz="2400" b="0" cap="none" dirty="0" smtClean="0"/>
              <a:t> </a:t>
            </a:r>
            <a:r>
              <a:rPr lang="ru-RU" sz="2400" b="0" cap="none" dirty="0" smtClean="0"/>
              <a:t>        формирование   отношения к делу, интереса к нему,  </a:t>
            </a:r>
            <a:br>
              <a:rPr lang="ru-RU" sz="2400" b="0" cap="none" dirty="0" smtClean="0"/>
            </a:br>
            <a:r>
              <a:rPr lang="ru-RU" sz="2400" b="0" cap="none" dirty="0" smtClean="0"/>
              <a:t> </a:t>
            </a:r>
            <a:r>
              <a:rPr lang="ru-RU" sz="2400" b="0" cap="none" dirty="0" smtClean="0"/>
              <a:t>        подготовка   необходимых    материалов);</a:t>
            </a:r>
            <a:br>
              <a:rPr lang="ru-RU" sz="2400" b="0" cap="none" dirty="0" smtClean="0"/>
            </a:br>
            <a:r>
              <a:rPr lang="ru-RU" sz="2400" b="0" cap="none" dirty="0" smtClean="0"/>
              <a:t>-   психологический настрой (приветствие, вступительное   </a:t>
            </a:r>
            <a:br>
              <a:rPr lang="ru-RU" sz="2400" b="0" cap="none" dirty="0" smtClean="0"/>
            </a:br>
            <a:r>
              <a:rPr lang="ru-RU" sz="2400" b="0" cap="none" dirty="0" smtClean="0"/>
              <a:t> </a:t>
            </a:r>
            <a:r>
              <a:rPr lang="ru-RU" sz="2400" b="0" cap="none" dirty="0" smtClean="0"/>
              <a:t>        слово);</a:t>
            </a:r>
            <a:br>
              <a:rPr lang="ru-RU" sz="2400" b="0" cap="none" dirty="0" smtClean="0"/>
            </a:br>
            <a:r>
              <a:rPr lang="ru-RU" sz="2400" b="0" cap="none" dirty="0" smtClean="0"/>
              <a:t>-    содержательная (предметная)  деятельность;</a:t>
            </a:r>
            <a:br>
              <a:rPr lang="ru-RU" sz="2400" b="0" cap="none" dirty="0" smtClean="0"/>
            </a:br>
            <a:r>
              <a:rPr lang="ru-RU" sz="2400" b="0" cap="none" dirty="0" smtClean="0"/>
              <a:t>-    завершение;</a:t>
            </a:r>
            <a:br>
              <a:rPr lang="ru-RU" sz="2400" b="0" cap="none" dirty="0" smtClean="0"/>
            </a:br>
            <a:r>
              <a:rPr lang="ru-RU" sz="2400" b="0" cap="none" dirty="0" smtClean="0"/>
              <a:t>-    перспектива на будущее.</a:t>
            </a:r>
            <a:endParaRPr lang="ru-RU" sz="2400" b="0" cap="non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15370" cy="5857916"/>
          </a:xfrm>
        </p:spPr>
        <p:txBody>
          <a:bodyPr>
            <a:normAutofit fontScale="90000"/>
          </a:bodyPr>
          <a:lstStyle/>
          <a:p>
            <a:r>
              <a:rPr lang="ru-RU" sz="2400" b="0" cap="none" dirty="0" smtClean="0">
                <a:solidFill>
                  <a:srgbClr val="7030A0"/>
                </a:solidFill>
              </a:rPr>
              <a:t>Целевые ориентации  </a:t>
            </a:r>
            <a:r>
              <a:rPr lang="ru-RU" sz="2400" u="sng" cap="none" dirty="0" smtClean="0">
                <a:solidFill>
                  <a:srgbClr val="7030A0"/>
                </a:solidFill>
              </a:rPr>
              <a:t>ПЕДАГОГИКИ СОТРУДНИЧЕСТВА</a:t>
            </a:r>
            <a:r>
              <a:rPr lang="ru-RU" sz="2400" b="0" u="sng" cap="none" dirty="0" smtClean="0">
                <a:solidFill>
                  <a:srgbClr val="7030A0"/>
                </a:solidFill>
              </a:rPr>
              <a:t>:</a:t>
            </a:r>
            <a:r>
              <a:rPr lang="ru-RU" sz="2400" b="0" u="sng" cap="none" dirty="0" smtClean="0">
                <a:solidFill>
                  <a:srgbClr val="7030A0"/>
                </a:solidFill>
              </a:rPr>
              <a:t/>
            </a:r>
            <a:br>
              <a:rPr lang="ru-RU" sz="2400" b="0" u="sng" cap="none" dirty="0" smtClean="0">
                <a:solidFill>
                  <a:srgbClr val="7030A0"/>
                </a:solidFill>
              </a:rPr>
            </a:br>
            <a:r>
              <a:rPr lang="ru-RU" sz="2400" b="0" cap="none" dirty="0" smtClean="0"/>
              <a:t>-  переход от педагогики требований к педагогике отношений;</a:t>
            </a:r>
            <a:br>
              <a:rPr lang="ru-RU" sz="2400" b="0" cap="none" dirty="0" smtClean="0"/>
            </a:br>
            <a:r>
              <a:rPr lang="ru-RU" sz="2400" b="0" cap="none" dirty="0" smtClean="0"/>
              <a:t>-  гуманно-личностный подход к ребёнку;</a:t>
            </a:r>
            <a:br>
              <a:rPr lang="ru-RU" sz="2400" b="0" cap="none" dirty="0" smtClean="0"/>
            </a:br>
            <a:r>
              <a:rPr lang="ru-RU" sz="2400" b="0" cap="none" dirty="0" smtClean="0"/>
              <a:t>-  единство обучения и воспитания.</a:t>
            </a:r>
            <a:br>
              <a:rPr lang="ru-RU" sz="2400" b="0" cap="none" dirty="0" smtClean="0"/>
            </a:br>
            <a:r>
              <a:rPr lang="ru-RU" sz="2400" b="0" cap="none" dirty="0" smtClean="0"/>
              <a:t/>
            </a:r>
            <a:br>
              <a:rPr lang="ru-RU" sz="2400" b="0" cap="none" dirty="0" smtClean="0"/>
            </a:br>
            <a:r>
              <a:rPr lang="ru-RU" sz="2400" b="0" cap="none" dirty="0" smtClean="0"/>
              <a:t>                        ВАЖНЕЙШИЕ ТЕНДЕНЦИИ РАЗВИТИЯ </a:t>
            </a:r>
            <a:br>
              <a:rPr lang="ru-RU" sz="2400" b="0" cap="none" dirty="0" smtClean="0"/>
            </a:br>
            <a:r>
              <a:rPr lang="ru-RU" sz="2400" b="0" cap="none" dirty="0" smtClean="0"/>
              <a:t>                           </a:t>
            </a:r>
            <a:r>
              <a:rPr lang="ru-RU" sz="2400" cap="none" dirty="0" smtClean="0">
                <a:solidFill>
                  <a:srgbClr val="7030A0"/>
                </a:solidFill>
              </a:rPr>
              <a:t>ПЕДАГОГИКИ </a:t>
            </a:r>
            <a:r>
              <a:rPr lang="ru-RU" sz="2400" cap="none" dirty="0" smtClean="0">
                <a:solidFill>
                  <a:srgbClr val="7030A0"/>
                </a:solidFill>
              </a:rPr>
              <a:t>СОТРУДНИЧЕСТВА</a:t>
            </a:r>
            <a:r>
              <a:rPr lang="ru-RU" sz="2400" b="0" cap="none" dirty="0" smtClean="0">
                <a:solidFill>
                  <a:srgbClr val="7030A0"/>
                </a:solidFill>
              </a:rPr>
              <a:t>: </a:t>
            </a:r>
            <a:r>
              <a:rPr lang="ru-RU" sz="2400" b="0" cap="none" dirty="0" smtClean="0">
                <a:solidFill>
                  <a:srgbClr val="7030A0"/>
                </a:solidFill>
              </a:rPr>
              <a:t> </a:t>
            </a:r>
            <a:br>
              <a:rPr lang="ru-RU" sz="2400" b="0" cap="none" dirty="0" smtClean="0">
                <a:solidFill>
                  <a:srgbClr val="7030A0"/>
                </a:solidFill>
              </a:rPr>
            </a:br>
            <a:r>
              <a:rPr lang="ru-RU" sz="2400" b="0" cap="none" dirty="0" smtClean="0">
                <a:solidFill>
                  <a:srgbClr val="7030A0"/>
                </a:solidFill>
              </a:rPr>
              <a:t/>
            </a:r>
            <a:br>
              <a:rPr lang="ru-RU" sz="2400" b="0" cap="none" dirty="0" smtClean="0">
                <a:solidFill>
                  <a:srgbClr val="7030A0"/>
                </a:solidFill>
              </a:rPr>
            </a:br>
            <a:r>
              <a:rPr lang="ru-RU" sz="2400" b="0" cap="none" dirty="0" smtClean="0"/>
              <a:t>- превращение школы Знания в школу Воспитания;</a:t>
            </a:r>
            <a:br>
              <a:rPr lang="ru-RU" sz="2400" b="0" cap="none" dirty="0" smtClean="0"/>
            </a:br>
            <a:r>
              <a:rPr lang="ru-RU" sz="2400" b="0" cap="none" dirty="0" smtClean="0"/>
              <a:t>- постановка личности ученика в центр воспитательной системы;</a:t>
            </a:r>
            <a:br>
              <a:rPr lang="ru-RU" sz="2400" b="0" cap="none" dirty="0" smtClean="0"/>
            </a:br>
            <a:r>
              <a:rPr lang="ru-RU" sz="2400" b="0" cap="none" dirty="0" smtClean="0"/>
              <a:t>- гуманистическая ориентация воспитания, формирование </a:t>
            </a:r>
            <a:br>
              <a:rPr lang="ru-RU" sz="2400" b="0" cap="none" dirty="0" smtClean="0"/>
            </a:br>
            <a:r>
              <a:rPr lang="ru-RU" sz="2400" b="0" cap="none" dirty="0" smtClean="0"/>
              <a:t> </a:t>
            </a:r>
            <a:r>
              <a:rPr lang="ru-RU" sz="2400" b="0" cap="none" dirty="0" smtClean="0"/>
              <a:t>     общечеловеческих  ценностей;</a:t>
            </a:r>
            <a:br>
              <a:rPr lang="ru-RU" sz="2400" b="0" cap="none" dirty="0" smtClean="0"/>
            </a:br>
            <a:r>
              <a:rPr lang="ru-RU" sz="2400" b="0" cap="none" dirty="0" smtClean="0"/>
              <a:t>- развитие творческих способностей ребёнка,</a:t>
            </a:r>
            <a:br>
              <a:rPr lang="ru-RU" sz="2400" b="0" cap="none" dirty="0" smtClean="0"/>
            </a:br>
            <a:r>
              <a:rPr lang="ru-RU" sz="2400" b="0" cap="none" dirty="0" smtClean="0"/>
              <a:t> </a:t>
            </a:r>
            <a:r>
              <a:rPr lang="ru-RU" sz="2400" b="0" cap="none" dirty="0" smtClean="0"/>
              <a:t>       его индивидуальности;</a:t>
            </a:r>
            <a:br>
              <a:rPr lang="ru-RU" sz="2400" b="0" cap="none" dirty="0" smtClean="0"/>
            </a:br>
            <a:r>
              <a:rPr lang="ru-RU" sz="2400" b="0" cap="none" dirty="0" smtClean="0"/>
              <a:t>- возрождение национальных культурных традиций;</a:t>
            </a:r>
            <a:br>
              <a:rPr lang="ru-RU" sz="2400" b="0" cap="none" dirty="0" smtClean="0"/>
            </a:br>
            <a:r>
              <a:rPr lang="ru-RU" sz="2400" b="0" cap="none" dirty="0" smtClean="0"/>
              <a:t>- сочетание индивидуального и коллективного воспитания;</a:t>
            </a:r>
            <a:br>
              <a:rPr lang="ru-RU" sz="2400" b="0" cap="none" dirty="0" smtClean="0"/>
            </a:br>
            <a:r>
              <a:rPr lang="ru-RU" sz="2400" b="0" cap="none" dirty="0" smtClean="0"/>
              <a:t>- постановка трудной цели.</a:t>
            </a:r>
            <a:br>
              <a:rPr lang="ru-RU" sz="2400" b="0" cap="none" dirty="0" smtClean="0"/>
            </a:br>
            <a:r>
              <a:rPr lang="ru-RU" sz="2400" b="0" cap="none" dirty="0" smtClean="0"/>
              <a:t/>
            </a:r>
            <a:br>
              <a:rPr lang="ru-RU" sz="2400" b="0" cap="none" dirty="0" smtClean="0"/>
            </a:br>
            <a:r>
              <a:rPr lang="ru-RU" sz="2400" b="0" cap="none" dirty="0" smtClean="0">
                <a:solidFill>
                  <a:srgbClr val="7030A0"/>
                </a:solidFill>
              </a:rPr>
              <a:t/>
            </a:r>
            <a:br>
              <a:rPr lang="ru-RU" sz="2400" b="0" cap="none" dirty="0" smtClean="0">
                <a:solidFill>
                  <a:srgbClr val="7030A0"/>
                </a:solidFill>
              </a:rPr>
            </a:br>
            <a:endParaRPr lang="ru-RU" sz="2400" b="0" cap="none" dirty="0">
              <a:solidFill>
                <a:srgbClr val="7030A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429684" cy="5143536"/>
          </a:xfrm>
        </p:spPr>
        <p:txBody>
          <a:bodyPr>
            <a:normAutofit fontScale="90000"/>
          </a:bodyPr>
          <a:lstStyle/>
          <a:p>
            <a:r>
              <a:rPr lang="ru-RU" b="0" cap="none" dirty="0" smtClean="0">
                <a:solidFill>
                  <a:schemeClr val="accent2">
                    <a:lumMod val="75000"/>
                  </a:schemeClr>
                </a:solidFill>
              </a:rPr>
              <a:t>            Целевые ориентации </a:t>
            </a:r>
            <a:br>
              <a:rPr lang="ru-RU" b="0" cap="none" dirty="0" smtClean="0">
                <a:solidFill>
                  <a:schemeClr val="accent2">
                    <a:lumMod val="75000"/>
                  </a:schemeClr>
                </a:solidFill>
              </a:rPr>
            </a:br>
            <a:r>
              <a:rPr lang="ru-RU" b="0" cap="none" dirty="0" smtClean="0">
                <a:solidFill>
                  <a:schemeClr val="accent2">
                    <a:lumMod val="75000"/>
                  </a:schemeClr>
                </a:solidFill>
              </a:rPr>
              <a:t> </a:t>
            </a:r>
            <a:r>
              <a:rPr lang="ru-RU" b="0" cap="none" dirty="0" smtClean="0">
                <a:solidFill>
                  <a:schemeClr val="accent2">
                    <a:lumMod val="75000"/>
                  </a:schemeClr>
                </a:solidFill>
              </a:rPr>
              <a:t>             гуманно-личностной   </a:t>
            </a:r>
            <a:br>
              <a:rPr lang="ru-RU" b="0" cap="none" dirty="0" smtClean="0">
                <a:solidFill>
                  <a:schemeClr val="accent2">
                    <a:lumMod val="75000"/>
                  </a:schemeClr>
                </a:solidFill>
              </a:rPr>
            </a:br>
            <a:r>
              <a:rPr lang="ru-RU" b="0" cap="none" dirty="0" smtClean="0">
                <a:solidFill>
                  <a:schemeClr val="accent2">
                    <a:lumMod val="75000"/>
                  </a:schemeClr>
                </a:solidFill>
              </a:rPr>
              <a:t> </a:t>
            </a:r>
            <a:r>
              <a:rPr lang="ru-RU" b="0" cap="none" dirty="0" smtClean="0">
                <a:solidFill>
                  <a:schemeClr val="accent2">
                    <a:lumMod val="75000"/>
                  </a:schemeClr>
                </a:solidFill>
              </a:rPr>
              <a:t>      технологии Ш.А.Амонашвили:</a:t>
            </a:r>
            <a:br>
              <a:rPr lang="ru-RU" b="0" cap="none" dirty="0" smtClean="0">
                <a:solidFill>
                  <a:schemeClr val="accent2">
                    <a:lumMod val="75000"/>
                  </a:schemeClr>
                </a:solidFill>
              </a:rPr>
            </a:br>
            <a:r>
              <a:rPr lang="ru-RU" sz="2800" b="0" cap="none" dirty="0" smtClean="0">
                <a:solidFill>
                  <a:schemeClr val="accent2">
                    <a:lumMod val="75000"/>
                  </a:schemeClr>
                </a:solidFill>
              </a:rPr>
              <a:t/>
            </a:r>
            <a:br>
              <a:rPr lang="ru-RU" sz="2800" b="0" cap="none" dirty="0" smtClean="0">
                <a:solidFill>
                  <a:schemeClr val="accent2">
                    <a:lumMod val="75000"/>
                  </a:schemeClr>
                </a:solidFill>
              </a:rPr>
            </a:br>
            <a:r>
              <a:rPr lang="ru-RU" sz="2800" b="0" cap="none" dirty="0" smtClean="0"/>
              <a:t>-</a:t>
            </a:r>
            <a:r>
              <a:rPr lang="ru-RU" sz="2800" b="0" cap="none" dirty="0" smtClean="0">
                <a:solidFill>
                  <a:schemeClr val="accent2">
                    <a:lumMod val="75000"/>
                  </a:schemeClr>
                </a:solidFill>
              </a:rPr>
              <a:t>  </a:t>
            </a:r>
            <a:r>
              <a:rPr lang="ru-RU" sz="3100" b="0" cap="none" dirty="0" smtClean="0"/>
              <a:t>способствование становлению, развитию и </a:t>
            </a:r>
            <a:br>
              <a:rPr lang="ru-RU" sz="3100" b="0" cap="none" dirty="0" smtClean="0"/>
            </a:br>
            <a:r>
              <a:rPr lang="ru-RU" sz="3100" b="0" cap="none" dirty="0" smtClean="0"/>
              <a:t> </a:t>
            </a:r>
            <a:r>
              <a:rPr lang="ru-RU" sz="3100" b="0" cap="none" dirty="0" smtClean="0"/>
              <a:t>    воспитанию в   ребёнке благородного человека</a:t>
            </a:r>
            <a:r>
              <a:rPr lang="ru-RU" sz="3100" b="0" cap="none" dirty="0" smtClean="0"/>
              <a:t> </a:t>
            </a:r>
            <a:r>
              <a:rPr lang="ru-RU" sz="3100" b="0" cap="none" dirty="0" smtClean="0"/>
              <a:t> </a:t>
            </a:r>
            <a:br>
              <a:rPr lang="ru-RU" sz="3100" b="0" cap="none" dirty="0" smtClean="0"/>
            </a:br>
            <a:r>
              <a:rPr lang="ru-RU" sz="3100" b="0" cap="none" dirty="0" smtClean="0"/>
              <a:t> </a:t>
            </a:r>
            <a:r>
              <a:rPr lang="ru-RU" sz="3100" b="0" cap="none" dirty="0" smtClean="0"/>
              <a:t>    путём </a:t>
            </a:r>
            <a:r>
              <a:rPr lang="ru-RU" sz="3100" b="0" cap="none" dirty="0" smtClean="0"/>
              <a:t>раскрытия </a:t>
            </a:r>
            <a:r>
              <a:rPr lang="ru-RU" sz="3100" b="0" cap="none" dirty="0" smtClean="0"/>
              <a:t>его личностных качеств;</a:t>
            </a:r>
            <a:br>
              <a:rPr lang="ru-RU" sz="3100" b="0" cap="none" dirty="0" smtClean="0"/>
            </a:br>
            <a:r>
              <a:rPr lang="ru-RU" sz="3100" b="0" cap="none" dirty="0" smtClean="0"/>
              <a:t>-  развитие и становление познавательных сил </a:t>
            </a:r>
            <a:br>
              <a:rPr lang="ru-RU" sz="3100" b="0" cap="none" dirty="0" smtClean="0"/>
            </a:br>
            <a:r>
              <a:rPr lang="ru-RU" sz="3100" b="0" cap="none" dirty="0" smtClean="0"/>
              <a:t> </a:t>
            </a:r>
            <a:r>
              <a:rPr lang="ru-RU" sz="3100" b="0" cap="none" dirty="0" smtClean="0"/>
              <a:t>    ребёнка;  </a:t>
            </a:r>
            <a:br>
              <a:rPr lang="ru-RU" sz="3100" b="0" cap="none" dirty="0" smtClean="0"/>
            </a:br>
            <a:r>
              <a:rPr lang="ru-RU" sz="3100" b="0" cap="none" dirty="0" smtClean="0"/>
              <a:t>-  идеал воспитания  –  самовоспитание.</a:t>
            </a:r>
            <a:endParaRPr lang="ru-RU" sz="3100" b="0" cap="none" dirty="0">
              <a:solidFill>
                <a:schemeClr val="accent2">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429684" cy="6286544"/>
          </a:xfrm>
        </p:spPr>
        <p:txBody>
          <a:bodyPr>
            <a:normAutofit fontScale="90000"/>
          </a:bodyPr>
          <a:lstStyle/>
          <a:p>
            <a:r>
              <a:rPr lang="ru-RU" sz="3600" i="1" cap="none" dirty="0" smtClean="0">
                <a:solidFill>
                  <a:srgbClr val="FF0000"/>
                </a:solidFill>
              </a:rPr>
              <a:t>               Технология коллективного   </a:t>
            </a:r>
            <a:br>
              <a:rPr lang="ru-RU" sz="3600" i="1" cap="none" dirty="0" smtClean="0">
                <a:solidFill>
                  <a:srgbClr val="FF0000"/>
                </a:solidFill>
              </a:rPr>
            </a:br>
            <a:r>
              <a:rPr lang="ru-RU" sz="3200" i="1" cap="none" dirty="0" smtClean="0">
                <a:solidFill>
                  <a:srgbClr val="FF0000"/>
                </a:solidFill>
              </a:rPr>
              <a:t>творческого воспитания  </a:t>
            </a:r>
            <a:r>
              <a:rPr lang="ru-RU" sz="2800" b="0" cap="none" dirty="0" smtClean="0"/>
              <a:t>И.П.Иванова</a:t>
            </a:r>
            <a:r>
              <a:rPr lang="ru-RU" sz="3600" b="0" cap="none" dirty="0" smtClean="0"/>
              <a:t>  –  </a:t>
            </a:r>
            <a:r>
              <a:rPr lang="ru-RU" sz="2800" b="0" cap="none" dirty="0" smtClean="0"/>
              <a:t>такая организация совместной деятельности взрослых и детей, при которой все участвуют в коллективном творчестве, планировании и анализе результатов.</a:t>
            </a:r>
            <a:br>
              <a:rPr lang="ru-RU" sz="2800" b="0" cap="none" dirty="0" smtClean="0"/>
            </a:br>
            <a:r>
              <a:rPr lang="ru-RU" sz="3200" b="0" cap="none" dirty="0" smtClean="0"/>
              <a:t/>
            </a:r>
            <a:br>
              <a:rPr lang="ru-RU" sz="3200" b="0" cap="none" dirty="0" smtClean="0"/>
            </a:br>
            <a:r>
              <a:rPr lang="ru-RU" sz="3200" b="0" cap="none" dirty="0" smtClean="0"/>
              <a:t>      </a:t>
            </a:r>
            <a:r>
              <a:rPr lang="ru-RU" sz="3200" b="0" cap="none" dirty="0" smtClean="0">
                <a:solidFill>
                  <a:srgbClr val="FF0000"/>
                </a:solidFill>
              </a:rPr>
              <a:t>Концептуальные идеи, принципы технологии коллективного творческого воспитания:</a:t>
            </a:r>
            <a:br>
              <a:rPr lang="ru-RU" sz="3200" b="0" cap="none" dirty="0" smtClean="0">
                <a:solidFill>
                  <a:srgbClr val="FF0000"/>
                </a:solidFill>
              </a:rPr>
            </a:br>
            <a:r>
              <a:rPr lang="ru-RU" sz="3200" b="0" cap="none" dirty="0" smtClean="0"/>
              <a:t/>
            </a:r>
            <a:br>
              <a:rPr lang="ru-RU" sz="3200" b="0" cap="none" dirty="0" smtClean="0"/>
            </a:br>
            <a:r>
              <a:rPr lang="ru-RU" sz="2400" b="0" cap="none" dirty="0" smtClean="0"/>
              <a:t>- </a:t>
            </a:r>
            <a:r>
              <a:rPr lang="ru-RU" sz="2800" b="0" cap="none" dirty="0" smtClean="0"/>
              <a:t>идея включения детей в улучшение окружающего мира;</a:t>
            </a:r>
            <a:br>
              <a:rPr lang="ru-RU" sz="2800" b="0" cap="none" dirty="0" smtClean="0"/>
            </a:br>
            <a:r>
              <a:rPr lang="ru-RU" sz="2800" b="0" cap="none" dirty="0" smtClean="0"/>
              <a:t>- идея соучастия детей в воспитательном процессе;</a:t>
            </a:r>
            <a:br>
              <a:rPr lang="ru-RU" sz="2800" b="0" cap="none" dirty="0" smtClean="0"/>
            </a:br>
            <a:r>
              <a:rPr lang="ru-RU" sz="2800" b="0" cap="none" dirty="0" smtClean="0"/>
              <a:t>- коллективно - деятельностный подход к воспитанию;</a:t>
            </a:r>
            <a:br>
              <a:rPr lang="ru-RU" sz="2800" b="0" cap="none" dirty="0" smtClean="0"/>
            </a:br>
            <a:r>
              <a:rPr lang="ru-RU" sz="2800" b="0" cap="none" dirty="0" smtClean="0"/>
              <a:t>- комплексный подход к воспитанию;</a:t>
            </a:r>
            <a:br>
              <a:rPr lang="ru-RU" sz="2800" b="0" cap="none" dirty="0" smtClean="0"/>
            </a:br>
            <a:r>
              <a:rPr lang="ru-RU" sz="2800" b="0" cap="none" dirty="0" smtClean="0"/>
              <a:t>- личностный подход, одобрение социального роста детей.</a:t>
            </a:r>
            <a:endParaRPr lang="ru-RU" sz="2800" b="0" cap="non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501122" cy="6215106"/>
          </a:xfrm>
        </p:spPr>
        <p:txBody>
          <a:bodyPr>
            <a:normAutofit fontScale="90000"/>
          </a:bodyPr>
          <a:lstStyle/>
          <a:p>
            <a:r>
              <a:rPr lang="ru-RU" sz="3200" b="0" cap="none" dirty="0" smtClean="0">
                <a:solidFill>
                  <a:schemeClr val="accent5">
                    <a:lumMod val="50000"/>
                  </a:schemeClr>
                </a:solidFill>
              </a:rPr>
              <a:t>       Идеи и принципы </a:t>
            </a:r>
            <a:r>
              <a:rPr lang="ru-RU" sz="3200" b="0" dirty="0" smtClean="0">
                <a:solidFill>
                  <a:schemeClr val="accent5">
                    <a:lumMod val="50000"/>
                  </a:schemeClr>
                </a:solidFill>
              </a:rPr>
              <a:t>Технологии гуманного    </a:t>
            </a:r>
            <a:br>
              <a:rPr lang="ru-RU" sz="3200" b="0" dirty="0" smtClean="0">
                <a:solidFill>
                  <a:schemeClr val="accent5">
                    <a:lumMod val="50000"/>
                  </a:schemeClr>
                </a:solidFill>
              </a:rPr>
            </a:br>
            <a:r>
              <a:rPr lang="ru-RU" sz="3200" b="0" dirty="0" smtClean="0">
                <a:solidFill>
                  <a:schemeClr val="accent5">
                    <a:lumMod val="50000"/>
                  </a:schemeClr>
                </a:solidFill>
              </a:rPr>
              <a:t> </a:t>
            </a:r>
            <a:r>
              <a:rPr lang="ru-RU" sz="3200" b="0" dirty="0" smtClean="0">
                <a:solidFill>
                  <a:schemeClr val="accent5">
                    <a:lumMod val="50000"/>
                  </a:schemeClr>
                </a:solidFill>
              </a:rPr>
              <a:t>          коллективного воспитания    </a:t>
            </a:r>
            <a:br>
              <a:rPr lang="ru-RU" sz="3200" b="0" dirty="0" smtClean="0">
                <a:solidFill>
                  <a:schemeClr val="accent5">
                    <a:lumMod val="50000"/>
                  </a:schemeClr>
                </a:solidFill>
              </a:rPr>
            </a:br>
            <a:r>
              <a:rPr lang="ru-RU" sz="3200" b="0" dirty="0" smtClean="0">
                <a:solidFill>
                  <a:schemeClr val="accent5">
                    <a:lumMod val="50000"/>
                  </a:schemeClr>
                </a:solidFill>
              </a:rPr>
              <a:t> </a:t>
            </a:r>
            <a:r>
              <a:rPr lang="ru-RU" sz="3200" b="0" dirty="0" smtClean="0">
                <a:solidFill>
                  <a:schemeClr val="accent5">
                    <a:lumMod val="50000"/>
                  </a:schemeClr>
                </a:solidFill>
              </a:rPr>
              <a:t>                       в.а.сухомлинского:</a:t>
            </a:r>
            <a:br>
              <a:rPr lang="ru-RU" sz="3200" b="0" dirty="0" smtClean="0">
                <a:solidFill>
                  <a:schemeClr val="accent5">
                    <a:lumMod val="50000"/>
                  </a:schemeClr>
                </a:solidFill>
              </a:rPr>
            </a:br>
            <a:r>
              <a:rPr lang="ru-RU" sz="3200" b="0" dirty="0" smtClean="0"/>
              <a:t>-</a:t>
            </a:r>
            <a:r>
              <a:rPr lang="ru-RU" sz="3200" b="0" dirty="0" smtClean="0">
                <a:solidFill>
                  <a:schemeClr val="accent5">
                    <a:lumMod val="50000"/>
                  </a:schemeClr>
                </a:solidFill>
              </a:rPr>
              <a:t> </a:t>
            </a:r>
            <a:r>
              <a:rPr lang="ru-RU" sz="3200" b="0" cap="none" dirty="0" smtClean="0"/>
              <a:t>в воспитании нет главного и второстепенного; </a:t>
            </a:r>
            <a:br>
              <a:rPr lang="ru-RU" sz="3200" b="0" cap="none" dirty="0" smtClean="0"/>
            </a:br>
            <a:r>
              <a:rPr lang="ru-RU" sz="3200" b="0" cap="none" dirty="0" smtClean="0"/>
              <a:t>- </a:t>
            </a:r>
            <a:r>
              <a:rPr lang="ru-RU" sz="2800" b="0" cap="none" dirty="0" smtClean="0"/>
              <a:t>воспитание – это прежде всего человековедение</a:t>
            </a:r>
            <a:r>
              <a:rPr lang="ru-RU" sz="3200" b="0" cap="none" dirty="0" smtClean="0"/>
              <a:t>; </a:t>
            </a:r>
            <a:br>
              <a:rPr lang="ru-RU" sz="3200" b="0" cap="none" dirty="0" smtClean="0"/>
            </a:br>
            <a:r>
              <a:rPr lang="ru-RU" sz="3200" b="0" cap="none" dirty="0" smtClean="0"/>
              <a:t>- </a:t>
            </a:r>
            <a:r>
              <a:rPr lang="ru-RU" sz="2800" b="0" cap="none" dirty="0" smtClean="0"/>
              <a:t>эстетическое , эмоциональное начало в воспитании:   </a:t>
            </a:r>
            <a:br>
              <a:rPr lang="ru-RU" sz="2800" b="0" cap="none" dirty="0" smtClean="0"/>
            </a:br>
            <a:r>
              <a:rPr lang="ru-RU" sz="2800" b="0" cap="none" dirty="0" smtClean="0"/>
              <a:t> </a:t>
            </a:r>
            <a:r>
              <a:rPr lang="ru-RU" sz="2800" b="0" cap="none" dirty="0" smtClean="0"/>
              <a:t>     внимание к природе, красота родного языка, </a:t>
            </a:r>
            <a:br>
              <a:rPr lang="ru-RU" sz="2800" b="0" cap="none" dirty="0" smtClean="0"/>
            </a:br>
            <a:r>
              <a:rPr lang="ru-RU" sz="2800" b="0" cap="none" dirty="0" smtClean="0"/>
              <a:t> </a:t>
            </a:r>
            <a:r>
              <a:rPr lang="ru-RU" sz="2800" b="0" cap="none" dirty="0" smtClean="0"/>
              <a:t>     эмоциональная сфера духовной жизни и общение детей, </a:t>
            </a:r>
            <a:br>
              <a:rPr lang="ru-RU" sz="2800" b="0" cap="none" dirty="0" smtClean="0"/>
            </a:br>
            <a:r>
              <a:rPr lang="ru-RU" sz="2800" b="0" cap="none" dirty="0" smtClean="0"/>
              <a:t> </a:t>
            </a:r>
            <a:r>
              <a:rPr lang="ru-RU" sz="2800" b="0" cap="none" dirty="0" smtClean="0"/>
              <a:t>     чувство удивления; </a:t>
            </a:r>
            <a:br>
              <a:rPr lang="ru-RU" sz="2800" b="0" cap="none" dirty="0" smtClean="0"/>
            </a:br>
            <a:r>
              <a:rPr lang="ru-RU" sz="2800" b="0" cap="none" dirty="0" smtClean="0"/>
              <a:t>- </a:t>
            </a:r>
            <a:r>
              <a:rPr lang="ru-RU" sz="2800" b="0" u="sng" cap="none" dirty="0" smtClean="0"/>
              <a:t>принцип единства</a:t>
            </a:r>
            <a:r>
              <a:rPr lang="ru-RU" sz="2800" b="0" cap="none" dirty="0" smtClean="0"/>
              <a:t>: обучения и воспитания;  научности  и   </a:t>
            </a:r>
            <a:br>
              <a:rPr lang="ru-RU" sz="2800" b="0" cap="none" dirty="0" smtClean="0"/>
            </a:br>
            <a:r>
              <a:rPr lang="ru-RU" sz="2800" b="0" cap="none" dirty="0" smtClean="0"/>
              <a:t> </a:t>
            </a:r>
            <a:r>
              <a:rPr lang="ru-RU" sz="2800" b="0" cap="none" dirty="0" smtClean="0"/>
              <a:t>   доступности;  наглядности и абстрактности;  строгости  и </a:t>
            </a:r>
            <a:br>
              <a:rPr lang="ru-RU" sz="2800" b="0" cap="none" dirty="0" smtClean="0"/>
            </a:br>
            <a:r>
              <a:rPr lang="ru-RU" sz="2800" b="0" cap="none" dirty="0" smtClean="0"/>
              <a:t> </a:t>
            </a:r>
            <a:r>
              <a:rPr lang="ru-RU" sz="2800" b="0" cap="none" dirty="0" smtClean="0"/>
              <a:t>   доброты;   различных методов;</a:t>
            </a:r>
            <a:br>
              <a:rPr lang="ru-RU" sz="2800" b="0" cap="none" dirty="0" smtClean="0"/>
            </a:br>
            <a:r>
              <a:rPr lang="ru-RU" sz="2800" b="0" cap="none" dirty="0" smtClean="0"/>
              <a:t>- культ Родины, культ труда, культ матери, культ книги, культ </a:t>
            </a:r>
            <a:br>
              <a:rPr lang="ru-RU" sz="2800" b="0" cap="none" dirty="0" smtClean="0"/>
            </a:br>
            <a:r>
              <a:rPr lang="ru-RU" sz="2800" b="0" cap="none" dirty="0" smtClean="0"/>
              <a:t> </a:t>
            </a:r>
            <a:r>
              <a:rPr lang="ru-RU" sz="2800" b="0" cap="none" dirty="0" smtClean="0"/>
              <a:t>   природы;</a:t>
            </a:r>
            <a:br>
              <a:rPr lang="ru-RU" sz="2800" b="0" cap="none" dirty="0" smtClean="0"/>
            </a:br>
            <a:r>
              <a:rPr lang="ru-RU" sz="2800" b="0" cap="none" dirty="0" smtClean="0"/>
              <a:t>- приоритетные ценности: совесть, добро, справедливость.</a:t>
            </a:r>
            <a:r>
              <a:rPr lang="ru-RU" sz="2800" b="0" dirty="0" smtClean="0">
                <a:solidFill>
                  <a:schemeClr val="accent5">
                    <a:lumMod val="50000"/>
                  </a:schemeClr>
                </a:solidFill>
              </a:rPr>
              <a:t/>
            </a:r>
            <a:br>
              <a:rPr lang="ru-RU" sz="2800" b="0" dirty="0" smtClean="0">
                <a:solidFill>
                  <a:schemeClr val="accent5">
                    <a:lumMod val="50000"/>
                  </a:schemeClr>
                </a:solidFill>
              </a:rPr>
            </a:br>
            <a:endParaRPr lang="ru-RU" sz="2800" b="0" dirty="0">
              <a:solidFill>
                <a:schemeClr val="accent5">
                  <a:lumMod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643998" cy="6000792"/>
          </a:xfrm>
        </p:spPr>
        <p:txBody>
          <a:bodyPr>
            <a:normAutofit fontScale="90000"/>
          </a:bodyPr>
          <a:lstStyle/>
          <a:p>
            <a:r>
              <a:rPr lang="ru-RU" sz="2400" b="0" cap="none" dirty="0" smtClean="0"/>
              <a:t>Одним из возможных путей совершенствования воспитательной работы в образовательном учреждении является освоение педагогами – практиками продуктивных педагогических идей. </a:t>
            </a:r>
            <a:br>
              <a:rPr lang="ru-RU" sz="2400" b="0" cap="none" dirty="0" smtClean="0"/>
            </a:br>
            <a:r>
              <a:rPr lang="ru-RU" sz="2400" b="0" cap="none" dirty="0" smtClean="0"/>
              <a:t/>
            </a:r>
            <a:br>
              <a:rPr lang="ru-RU" sz="2400" b="0" cap="none" dirty="0" smtClean="0"/>
            </a:br>
            <a:r>
              <a:rPr lang="ru-RU" sz="2400" b="0" cap="none" dirty="0" smtClean="0"/>
              <a:t>Использование педагогических технологий позволит наполнить воспитательный процесс конкретным содержанием, а ценностно-ориентированные педагогические идеи обогатят профессиональное сознание воспитателя.</a:t>
            </a:r>
            <a:br>
              <a:rPr lang="ru-RU" sz="2400" b="0" cap="none" dirty="0" smtClean="0"/>
            </a:br>
            <a:r>
              <a:rPr lang="ru-RU" sz="2400" b="0" cap="none" dirty="0" smtClean="0"/>
              <a:t/>
            </a:r>
            <a:br>
              <a:rPr lang="ru-RU" sz="2400" b="0" cap="none" dirty="0" smtClean="0"/>
            </a:br>
            <a:r>
              <a:rPr lang="ru-RU" sz="2400" b="0" cap="none" dirty="0" smtClean="0"/>
              <a:t>О</a:t>
            </a:r>
            <a:r>
              <a:rPr lang="ru-RU" sz="2400" b="0" cap="none" dirty="0" smtClean="0"/>
              <a:t>бразование  - не только обучение знаниям, умениям и навыкам, а прежде всего, в первую очередь, воспитание, развитие личности, её социализация.</a:t>
            </a:r>
            <a:br>
              <a:rPr lang="ru-RU" sz="2400" b="0" cap="none" dirty="0" smtClean="0"/>
            </a:br>
            <a:r>
              <a:rPr lang="ru-RU" sz="2400" b="0" cap="none" dirty="0" smtClean="0"/>
              <a:t/>
            </a:r>
            <a:br>
              <a:rPr lang="ru-RU" sz="2400" b="0" cap="none" dirty="0" smtClean="0"/>
            </a:br>
            <a:r>
              <a:rPr lang="ru-RU" sz="2400" b="0" cap="none" dirty="0" smtClean="0"/>
              <a:t>Становится очевидным необходимость повышения статуса воспитательной работы, изменения в целом подходов, принципов, характера воспитательной работы совместно с психологической, социальной службами; организаторами внеклассной работы; ШСА.</a:t>
            </a:r>
            <a:br>
              <a:rPr lang="ru-RU" sz="2400" b="0" cap="none" dirty="0" smtClean="0"/>
            </a:br>
            <a:r>
              <a:rPr lang="ru-RU" sz="2400" b="0" cap="none" dirty="0" smtClean="0"/>
              <a:t/>
            </a:r>
            <a:br>
              <a:rPr lang="ru-RU" sz="2400" b="0" cap="none" dirty="0" smtClean="0"/>
            </a:br>
            <a:endParaRPr lang="ru-RU" sz="2400" b="0" cap="non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7772400" cy="6000792"/>
          </a:xfrm>
        </p:spPr>
        <p:txBody>
          <a:bodyPr>
            <a:normAutofit fontScale="90000"/>
          </a:bodyPr>
          <a:lstStyle/>
          <a:p>
            <a:r>
              <a:rPr lang="ru-RU" sz="2400" b="0" i="1" cap="none" dirty="0" smtClean="0"/>
              <a:t>            Воспитание </a:t>
            </a:r>
            <a:r>
              <a:rPr lang="ru-RU" sz="2400" b="0" i="1" cap="none" dirty="0" smtClean="0"/>
              <a:t>– сложный процесс, рассматриваемый как специально организованная деятельность педагогов и воспитанников по реализации целей образования в условиях педагогического процесса.  </a:t>
            </a:r>
            <a:r>
              <a:rPr lang="ru-RU" sz="2400" b="0" i="1" cap="none" dirty="0" smtClean="0"/>
              <a:t/>
            </a:r>
            <a:br>
              <a:rPr lang="ru-RU" sz="2400" b="0" i="1" cap="none" dirty="0" smtClean="0"/>
            </a:br>
            <a:r>
              <a:rPr lang="ru-RU" sz="2400" b="0" i="1" cap="none" dirty="0" smtClean="0"/>
              <a:t> </a:t>
            </a:r>
            <a:r>
              <a:rPr lang="ru-RU" sz="2400" b="0" i="1" cap="none" dirty="0" smtClean="0"/>
              <a:t>            </a:t>
            </a:r>
            <a:r>
              <a:rPr lang="ru-RU" sz="2400" b="0" i="1" cap="none" dirty="0" smtClean="0"/>
              <a:t>Воспитательные </a:t>
            </a:r>
            <a:r>
              <a:rPr lang="ru-RU" sz="2400" b="0" i="1" cap="none" dirty="0" smtClean="0"/>
              <a:t>технологии – продуманная во всех деталях модель совместной деятельности, </a:t>
            </a:r>
            <a:r>
              <a:rPr lang="ru-RU" sz="2400" b="0" i="1" cap="none" dirty="0" smtClean="0"/>
              <a:t>содержащая систему научно обоснованных приёмов и методик, способствующих установлению таких отношений между воспитателем и воспитанниками, при которых оптимально достигаются конкретные воспитательные цели.     </a:t>
            </a:r>
            <a:br>
              <a:rPr lang="ru-RU" sz="2400" b="0" i="1" cap="none" dirty="0" smtClean="0"/>
            </a:br>
            <a:r>
              <a:rPr lang="ru-RU" sz="2400" b="0" i="1" cap="none" dirty="0" smtClean="0"/>
              <a:t> </a:t>
            </a:r>
            <a:r>
              <a:rPr lang="ru-RU" sz="2400" b="0" i="1" cap="none" dirty="0" smtClean="0"/>
              <a:t>              Эффективность воспитательных технологий  в значительной степени зависит от условий, в которых они осуществляются.  По мнению Н.Е. </a:t>
            </a:r>
            <a:r>
              <a:rPr lang="ru-RU" sz="2400" b="0" i="1" cap="none" dirty="0" err="1" smtClean="0"/>
              <a:t>Щурковой</a:t>
            </a:r>
            <a:r>
              <a:rPr lang="ru-RU" sz="2400" b="0" i="1" cap="none" dirty="0" smtClean="0"/>
              <a:t>, эти условия определяют успешность воспитательной технологии в такой же степени, в какой и созданная педагогическая технология. успешность воспитательной технологии определяют индивидуальные особенности педагога: эрудиция, неординарность его личности, культура, интересы и увлечения. </a:t>
            </a:r>
            <a:endParaRPr lang="ru-RU" sz="2400" b="0" i="1" cap="non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772400" cy="1362075"/>
          </a:xfrm>
        </p:spPr>
        <p:txBody>
          <a:bodyPr>
            <a:normAutofit fontScale="90000"/>
          </a:bodyPr>
          <a:lstStyle/>
          <a:p>
            <a:r>
              <a:rPr lang="ru-RU" sz="2200" b="0" i="1" cap="none" dirty="0" smtClean="0"/>
              <a:t>Б</a:t>
            </a:r>
            <a:r>
              <a:rPr lang="ru-RU" sz="2200" b="0" i="1" cap="none" dirty="0" smtClean="0"/>
              <a:t>ольшое значение имеет отношение к воспитанникам выражающееся в педагогическом такте и оптимизме, в мажорном тоне. не менее значим профессионализм педагога, проявляющийся в глубоких знаниях закономерностей воспитательного процесса и детской психологии, владении методами диагностики и т.д. Материальные условия, включающие обстановку в кабинете, наличие современного оборудования, играют не последнюю роль и влияют на успешность воспитательной технологии.</a:t>
            </a:r>
            <a:br>
              <a:rPr lang="ru-RU" sz="2200" b="0" i="1" cap="none" dirty="0" smtClean="0"/>
            </a:br>
            <a:r>
              <a:rPr lang="ru-RU" sz="2200" b="0" i="1" cap="none" dirty="0" smtClean="0"/>
              <a:t>Характер воспитательной технологии зависит от отношения к ребенку. Им определяется тип технологии: сотрудничества, свободного воспитания, авторитарного или личностно-ориентированная (Г.К. </a:t>
            </a:r>
            <a:r>
              <a:rPr lang="ru-RU" sz="2200" b="0" i="1" cap="none" dirty="0" err="1" smtClean="0"/>
              <a:t>С</a:t>
            </a:r>
            <a:r>
              <a:rPr lang="ru-RU" sz="2200" b="0" i="1" cap="none" dirty="0" err="1" smtClean="0"/>
              <a:t>елевко</a:t>
            </a:r>
            <a:r>
              <a:rPr lang="ru-RU" sz="2200" b="0" i="1" cap="none" dirty="0" smtClean="0"/>
              <a:t>). В воспитательной технологии ставится цель, в которой четко сформулированы ожидаемые конкретные конечные  же значим для ее успешности, как и диагностируемая цель. От него зависит, будет ли технология информационной или развивающей, традиционной или личностно-ориентированной, продуктивной или малоэффективной. В основном эффективность технологии воспитания зависит от связи цели и содержания деятельности.</a:t>
            </a:r>
            <a:endParaRPr lang="ru-RU" sz="2200" b="0" i="1" cap="non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428604"/>
            <a:ext cx="7772400" cy="5786478"/>
          </a:xfrm>
        </p:spPr>
        <p:txBody>
          <a:bodyPr>
            <a:normAutofit/>
          </a:bodyPr>
          <a:lstStyle/>
          <a:p>
            <a:r>
              <a:rPr lang="ru-RU" sz="3600" b="0" cap="none" dirty="0" smtClean="0"/>
              <a:t>Принципы воспитательного процесса – общие исходные положения, в которых выражены основные требования к содержанию, методам, организации воспитательного процесса</a:t>
            </a:r>
            <a:r>
              <a:rPr lang="ru-RU" sz="3600" b="0" dirty="0" smtClean="0"/>
              <a:t>. </a:t>
            </a:r>
            <a:r>
              <a:rPr lang="ru-RU" sz="3600" b="0" cap="none" dirty="0" smtClean="0"/>
              <a:t>Они отражают специфику процесса воспитания, которыми руководствуются педагоги при решении воспитательных задач.</a:t>
            </a:r>
            <a:endParaRPr lang="ru-RU" sz="36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85728"/>
            <a:ext cx="7772400" cy="4071966"/>
          </a:xfrm>
        </p:spPr>
        <p:txBody>
          <a:bodyPr>
            <a:normAutofit fontScale="90000"/>
          </a:bodyPr>
          <a:lstStyle/>
          <a:p>
            <a:r>
              <a:rPr lang="ru-RU" sz="2400" b="0" cap="none" dirty="0" smtClean="0"/>
              <a:t>П</a:t>
            </a:r>
            <a:r>
              <a:rPr lang="ru-RU" sz="2400" b="0" cap="none" dirty="0" smtClean="0"/>
              <a:t>ринципы современной отечественной системы воспитания:</a:t>
            </a:r>
            <a:br>
              <a:rPr lang="ru-RU" sz="2400" b="0" cap="none" dirty="0" smtClean="0"/>
            </a:br>
            <a:r>
              <a:rPr lang="ru-RU" sz="2400" b="0" cap="none" dirty="0" smtClean="0"/>
              <a:t> - общественная направленность воспитания;</a:t>
            </a:r>
            <a:br>
              <a:rPr lang="ru-RU" sz="2400" b="0" cap="none" dirty="0" smtClean="0"/>
            </a:br>
            <a:r>
              <a:rPr lang="ru-RU" sz="2400" b="0" cap="none" dirty="0" smtClean="0"/>
              <a:t> - связь воспитания с жизнью, трудом;</a:t>
            </a:r>
            <a:br>
              <a:rPr lang="ru-RU" sz="2400" b="0" cap="none" dirty="0" smtClean="0"/>
            </a:br>
            <a:r>
              <a:rPr lang="ru-RU" sz="2400" b="0" cap="none" dirty="0" smtClean="0"/>
              <a:t> - опора на положительное в воспитании;</a:t>
            </a:r>
            <a:br>
              <a:rPr lang="ru-RU" sz="2400" b="0" cap="none" dirty="0" smtClean="0"/>
            </a:br>
            <a:r>
              <a:rPr lang="ru-RU" sz="2400" b="0" cap="none" dirty="0" smtClean="0"/>
              <a:t> - гуманизация воспитания;</a:t>
            </a:r>
            <a:br>
              <a:rPr lang="ru-RU" sz="2400" b="0" cap="none" dirty="0" smtClean="0"/>
            </a:br>
            <a:r>
              <a:rPr lang="ru-RU" sz="2400" b="0" cap="none" dirty="0" smtClean="0"/>
              <a:t> - личностный подход;</a:t>
            </a:r>
            <a:br>
              <a:rPr lang="ru-RU" sz="2400" b="0" cap="none" dirty="0" smtClean="0"/>
            </a:br>
            <a:r>
              <a:rPr lang="ru-RU" sz="2400" b="0" cap="none" dirty="0" smtClean="0"/>
              <a:t> - единство воспитательных воздействий.</a:t>
            </a:r>
            <a:br>
              <a:rPr lang="ru-RU" sz="2400" b="0" cap="none" dirty="0" smtClean="0"/>
            </a:br>
            <a:r>
              <a:rPr lang="ru-RU" sz="2400" b="0" cap="none" dirty="0" smtClean="0"/>
              <a:t/>
            </a:r>
            <a:br>
              <a:rPr lang="ru-RU" sz="2400" b="0" cap="none" dirty="0" smtClean="0"/>
            </a:br>
            <a:r>
              <a:rPr lang="ru-RU" sz="2400" b="0" cap="none" dirty="0" smtClean="0"/>
              <a:t>Требования, предъявляемые к принципам воспитания:</a:t>
            </a:r>
            <a:br>
              <a:rPr lang="ru-RU" sz="2400" b="0" cap="none" dirty="0" smtClean="0"/>
            </a:br>
            <a:r>
              <a:rPr lang="ru-RU" sz="2400" b="0" cap="none" dirty="0" smtClean="0"/>
              <a:t>1. обязательность;</a:t>
            </a:r>
            <a:br>
              <a:rPr lang="ru-RU" sz="2400" b="0" cap="none" dirty="0" smtClean="0"/>
            </a:br>
            <a:r>
              <a:rPr lang="ru-RU" sz="2400" b="0" cap="none" dirty="0" smtClean="0"/>
              <a:t>2. комплексность;</a:t>
            </a:r>
            <a:br>
              <a:rPr lang="ru-RU" sz="2400" b="0" cap="none" dirty="0" smtClean="0"/>
            </a:br>
            <a:r>
              <a:rPr lang="ru-RU" sz="2400" b="0" cap="none" dirty="0" smtClean="0"/>
              <a:t>3. равнозначность.</a:t>
            </a:r>
            <a:br>
              <a:rPr lang="ru-RU" sz="2400" b="0" cap="none" dirty="0" smtClean="0"/>
            </a:br>
            <a:r>
              <a:rPr lang="ru-RU" sz="2400" b="0" cap="none" dirty="0" smtClean="0"/>
              <a:t/>
            </a:r>
            <a:br>
              <a:rPr lang="ru-RU" sz="2400" b="0" cap="none" dirty="0" smtClean="0"/>
            </a:br>
            <a:endParaRPr lang="ru-RU" sz="2400" b="0" cap="non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7772400" cy="5929354"/>
          </a:xfrm>
        </p:spPr>
        <p:txBody>
          <a:bodyPr>
            <a:normAutofit fontScale="90000"/>
          </a:bodyPr>
          <a:lstStyle/>
          <a:p>
            <a:r>
              <a:rPr lang="ru-RU" sz="2400" b="0" cap="none" dirty="0" smtClean="0"/>
              <a:t>П</a:t>
            </a:r>
            <a:r>
              <a:rPr lang="ru-RU" sz="2400" b="0" cap="none" dirty="0" smtClean="0"/>
              <a:t>ринцип опоры на положительное связан с выбором ведущего звена в воспитательном процессе. К созданию положительного воспитательного фона относится и жизнедеятельность воспитанников, и стиль воспитательных отношений, «дух» учебно-воспитательных заведений. Спокойная, деловая обстановка, где каждый занят делом, никто не мешает друг другу, где высокая организация труда и отдыха способствует бодрому уверенному движению вперед, где и стены воспитывают, потому что продуманны все мелочи интерьера, где чувствуется слаженность действий и заботливое отношение друг к другу, не может не оказывать благоприятного воздействия. </a:t>
            </a:r>
            <a:br>
              <a:rPr lang="ru-RU" sz="2400" b="0" cap="none" dirty="0" smtClean="0"/>
            </a:br>
            <a:r>
              <a:rPr lang="ru-RU" sz="2400" b="0" cap="none" dirty="0" smtClean="0"/>
              <a:t>Воспитанники, которым часто напоминают об их недостатках, начинают терять веру в себя, свои силы и возможности. Опытные педагоги не скупятся на комплименты, внушают уверенность в успешности достижении высоких результатов, ободряют их при неудачах. </a:t>
            </a:r>
            <a:endParaRPr lang="ru-RU" sz="2400" b="0" cap="non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7772400" cy="6215106"/>
          </a:xfrm>
        </p:spPr>
        <p:txBody>
          <a:bodyPr>
            <a:normAutofit fontScale="90000"/>
          </a:bodyPr>
          <a:lstStyle/>
          <a:p>
            <a:pPr marL="457200" indent="-457200"/>
            <a:r>
              <a:rPr lang="ru-RU" sz="3100" b="0" cap="none" dirty="0" smtClean="0"/>
              <a:t/>
            </a:r>
            <a:br>
              <a:rPr lang="ru-RU" sz="3100" b="0" cap="none" dirty="0" smtClean="0"/>
            </a:br>
            <a:r>
              <a:rPr lang="ru-RU" sz="3100" b="0" cap="none" dirty="0" smtClean="0"/>
              <a:t>Требования принципа гуманизации:</a:t>
            </a:r>
            <a:br>
              <a:rPr lang="ru-RU" sz="3100" b="0" cap="none" dirty="0" smtClean="0"/>
            </a:br>
            <a:r>
              <a:rPr lang="ru-RU" sz="2400" b="0" cap="none" dirty="0" smtClean="0"/>
              <a:t/>
            </a:r>
            <a:br>
              <a:rPr lang="ru-RU" sz="2400" b="0" cap="none" dirty="0" smtClean="0"/>
            </a:br>
            <a:r>
              <a:rPr lang="ru-RU" sz="2400" b="0" cap="none" dirty="0" smtClean="0"/>
              <a:t>1.гуманное отношение к личности воспитанника;</a:t>
            </a:r>
            <a:br>
              <a:rPr lang="ru-RU" sz="2400" b="0" cap="none" dirty="0" smtClean="0"/>
            </a:br>
            <a:r>
              <a:rPr lang="ru-RU" sz="2400" b="0" cap="none" dirty="0" smtClean="0"/>
              <a:t>2.уважение его прав и свобод;</a:t>
            </a:r>
            <a:br>
              <a:rPr lang="ru-RU" sz="2400" b="0" cap="none" dirty="0" smtClean="0"/>
            </a:br>
            <a:r>
              <a:rPr lang="ru-RU" sz="2400" b="0" cap="none" dirty="0" smtClean="0"/>
              <a:t>3.предъявление воспитаннику посильных и разумно   </a:t>
            </a:r>
            <a:br>
              <a:rPr lang="ru-RU" sz="2400" b="0" cap="none" dirty="0" smtClean="0"/>
            </a:br>
            <a:r>
              <a:rPr lang="ru-RU" sz="2400" b="0" cap="none" dirty="0" smtClean="0"/>
              <a:t> </a:t>
            </a:r>
            <a:r>
              <a:rPr lang="ru-RU" sz="2400" b="0" cap="none" dirty="0" smtClean="0"/>
              <a:t>     сформулированных требований;</a:t>
            </a:r>
            <a:br>
              <a:rPr lang="ru-RU" sz="2400" b="0" cap="none" dirty="0" smtClean="0"/>
            </a:br>
            <a:r>
              <a:rPr lang="ru-RU" sz="2400" b="0" cap="none" dirty="0" smtClean="0"/>
              <a:t>4.уважение к позициям воспитанника;</a:t>
            </a:r>
            <a:br>
              <a:rPr lang="ru-RU" sz="2400" b="0" cap="none" dirty="0" smtClean="0"/>
            </a:br>
            <a:r>
              <a:rPr lang="ru-RU" sz="2400" b="0" cap="none" dirty="0" smtClean="0"/>
              <a:t>5.уважение права человека быть самим собой;</a:t>
            </a:r>
            <a:br>
              <a:rPr lang="ru-RU" sz="2400" b="0" cap="none" dirty="0" smtClean="0"/>
            </a:br>
            <a:r>
              <a:rPr lang="ru-RU" sz="2400" b="0" cap="none" dirty="0" smtClean="0"/>
              <a:t>6.доведение до сознания </a:t>
            </a:r>
            <a:r>
              <a:rPr lang="ru-RU" sz="2400" b="0" cap="none" dirty="0" smtClean="0"/>
              <a:t>воспитанника </a:t>
            </a:r>
            <a:r>
              <a:rPr lang="ru-RU" sz="2400" b="0" cap="none" dirty="0" smtClean="0"/>
              <a:t>конкретных целей </a:t>
            </a:r>
            <a:br>
              <a:rPr lang="ru-RU" sz="2400" b="0" cap="none" dirty="0" smtClean="0"/>
            </a:br>
            <a:r>
              <a:rPr lang="ru-RU" sz="2400" b="0" cap="none" dirty="0" smtClean="0"/>
              <a:t> </a:t>
            </a:r>
            <a:r>
              <a:rPr lang="ru-RU" sz="2400" b="0" cap="none" dirty="0" smtClean="0"/>
              <a:t>     его воспитания;</a:t>
            </a:r>
            <a:br>
              <a:rPr lang="ru-RU" sz="2400" b="0" cap="none" dirty="0" smtClean="0"/>
            </a:br>
            <a:r>
              <a:rPr lang="ru-RU" sz="2400" b="0" cap="none" dirty="0" smtClean="0"/>
              <a:t>7.ненасильное формирование требуемых качеств;</a:t>
            </a:r>
            <a:br>
              <a:rPr lang="ru-RU" sz="2400" b="0" cap="none" dirty="0" smtClean="0"/>
            </a:br>
            <a:r>
              <a:rPr lang="ru-RU" sz="2400" b="0" cap="none" dirty="0" smtClean="0"/>
              <a:t>8.отказ от телесных и других унижающих честь и </a:t>
            </a:r>
            <a:br>
              <a:rPr lang="ru-RU" sz="2400" b="0" cap="none" dirty="0" smtClean="0"/>
            </a:br>
            <a:r>
              <a:rPr lang="ru-RU" sz="2400" b="0" cap="none" dirty="0" smtClean="0"/>
              <a:t> </a:t>
            </a:r>
            <a:r>
              <a:rPr lang="ru-RU" sz="2400" b="0" cap="none" dirty="0" smtClean="0"/>
              <a:t>     достоинство личности наказаний;</a:t>
            </a:r>
            <a:br>
              <a:rPr lang="ru-RU" sz="2400" b="0" cap="none" dirty="0" smtClean="0"/>
            </a:br>
            <a:r>
              <a:rPr lang="ru-RU" sz="2400" b="0" cap="none" dirty="0" smtClean="0"/>
              <a:t>9.признание права личности на полный отказ от </a:t>
            </a:r>
            <a:br>
              <a:rPr lang="ru-RU" sz="2400" b="0" cap="none" dirty="0" smtClean="0"/>
            </a:br>
            <a:r>
              <a:rPr lang="ru-RU" sz="2400" b="0" cap="none" dirty="0" smtClean="0"/>
              <a:t> </a:t>
            </a:r>
            <a:r>
              <a:rPr lang="ru-RU" sz="2400" b="0" cap="none" dirty="0" smtClean="0"/>
              <a:t>     формирования тех качеств, которые по каким-либо </a:t>
            </a:r>
            <a:br>
              <a:rPr lang="ru-RU" sz="2400" b="0" cap="none" dirty="0" smtClean="0"/>
            </a:br>
            <a:r>
              <a:rPr lang="ru-RU" sz="2400" b="0" cap="none" dirty="0" smtClean="0"/>
              <a:t> </a:t>
            </a:r>
            <a:r>
              <a:rPr lang="ru-RU" sz="2400" b="0" cap="none" dirty="0" smtClean="0"/>
              <a:t>     причинам противоречат её убеждениям.</a:t>
            </a:r>
            <a:br>
              <a:rPr lang="ru-RU" sz="2400" b="0" cap="none" dirty="0" smtClean="0"/>
            </a:br>
            <a:r>
              <a:rPr lang="ru-RU" sz="2400" b="0" cap="none" dirty="0" smtClean="0"/>
              <a:t/>
            </a:r>
            <a:br>
              <a:rPr lang="ru-RU" sz="2400" b="0" cap="none" dirty="0" smtClean="0"/>
            </a:br>
            <a:endParaRPr lang="ru-RU" sz="2400" b="0" cap="non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14290"/>
            <a:ext cx="7772400" cy="6215106"/>
          </a:xfrm>
        </p:spPr>
        <p:txBody>
          <a:bodyPr>
            <a:normAutofit fontScale="90000"/>
          </a:bodyPr>
          <a:lstStyle/>
          <a:p>
            <a:r>
              <a:rPr lang="ru-RU" sz="2400" b="0" cap="none" dirty="0" smtClean="0"/>
              <a:t>       Принцип личностного подхода в воспитании требует, </a:t>
            </a:r>
            <a:br>
              <a:rPr lang="ru-RU" sz="2400" b="0" cap="none" dirty="0" smtClean="0"/>
            </a:br>
            <a:r>
              <a:rPr lang="ru-RU" sz="2400" b="0" cap="none" dirty="0" smtClean="0"/>
              <a:t> </a:t>
            </a:r>
            <a:r>
              <a:rPr lang="ru-RU" sz="2400" b="0" cap="none" dirty="0" smtClean="0"/>
              <a:t>                  чтобы воспитатель совместно </a:t>
            </a:r>
            <a:r>
              <a:rPr lang="ru-RU" sz="2400" b="0" cap="none" dirty="0" smtClean="0"/>
              <a:t>с психологом </a:t>
            </a:r>
            <a:r>
              <a:rPr lang="ru-RU" sz="2400" b="0" cap="none" dirty="0" smtClean="0"/>
              <a:t>: </a:t>
            </a:r>
            <a:br>
              <a:rPr lang="ru-RU" sz="2400" b="0" cap="none" dirty="0" smtClean="0"/>
            </a:br>
            <a:r>
              <a:rPr lang="ru-RU" sz="2400" b="0" cap="none" dirty="0" smtClean="0"/>
              <a:t/>
            </a:r>
            <a:br>
              <a:rPr lang="ru-RU" sz="2400" b="0" cap="none" dirty="0" smtClean="0"/>
            </a:br>
            <a:r>
              <a:rPr lang="ru-RU" sz="2000" b="0" cap="none" dirty="0" smtClean="0"/>
              <a:t>1. постоянно изучал и хорошо знал индивидуальные особенности темперамента, черты характера, взгляды, привычки своих воспитанников;</a:t>
            </a:r>
            <a:br>
              <a:rPr lang="ru-RU" sz="2000" b="0" cap="none" dirty="0" smtClean="0"/>
            </a:br>
            <a:r>
              <a:rPr lang="ru-RU" sz="2000" b="0" cap="none" dirty="0" smtClean="0"/>
              <a:t>2.умел диагностировать и знал реальный уровень сформированных </a:t>
            </a:r>
            <a:br>
              <a:rPr lang="ru-RU" sz="2000" b="0" cap="none" dirty="0" smtClean="0"/>
            </a:br>
            <a:r>
              <a:rPr lang="ru-RU" sz="2000" b="0" cap="none" dirty="0" smtClean="0"/>
              <a:t> </a:t>
            </a:r>
            <a:r>
              <a:rPr lang="ru-RU" sz="2000" b="0" cap="none" dirty="0" smtClean="0"/>
              <a:t>   личностных качеств (образ мышления, мотивы, интересы, направленность </a:t>
            </a:r>
            <a:br>
              <a:rPr lang="ru-RU" sz="2000" b="0" cap="none" dirty="0" smtClean="0"/>
            </a:br>
            <a:r>
              <a:rPr lang="ru-RU" sz="2000" b="0" cap="none" dirty="0" smtClean="0"/>
              <a:t> </a:t>
            </a:r>
            <a:r>
              <a:rPr lang="ru-RU" sz="2000" b="0" cap="none" dirty="0" smtClean="0"/>
              <a:t>   личности, отношение к жизни, труду, ценностные ориентации, жизненные </a:t>
            </a:r>
            <a:br>
              <a:rPr lang="ru-RU" sz="2000" b="0" cap="none" dirty="0" smtClean="0"/>
            </a:br>
            <a:r>
              <a:rPr lang="ru-RU" sz="2000" b="0" cap="none" dirty="0" smtClean="0"/>
              <a:t> </a:t>
            </a:r>
            <a:r>
              <a:rPr lang="ru-RU" sz="2000" b="0" cap="none" dirty="0" smtClean="0"/>
              <a:t>   планы);</a:t>
            </a:r>
            <a:br>
              <a:rPr lang="ru-RU" sz="2000" b="0" cap="none" dirty="0" smtClean="0"/>
            </a:br>
            <a:r>
              <a:rPr lang="ru-RU" sz="2000" b="0" cap="none" dirty="0" smtClean="0"/>
              <a:t>3.постоянно привлекал каждого воспитанника к  посильной и </a:t>
            </a:r>
            <a:br>
              <a:rPr lang="ru-RU" sz="2000" b="0" cap="none" dirty="0" smtClean="0"/>
            </a:br>
            <a:r>
              <a:rPr lang="ru-RU" sz="2000" b="0" cap="none" dirty="0" smtClean="0"/>
              <a:t> </a:t>
            </a:r>
            <a:r>
              <a:rPr lang="ru-RU" sz="2000" b="0" cap="none" dirty="0" smtClean="0"/>
              <a:t>   усложняющейся воспитательной деятельности, обеспечивающей </a:t>
            </a:r>
            <a:br>
              <a:rPr lang="ru-RU" sz="2000" b="0" cap="none" dirty="0" smtClean="0"/>
            </a:br>
            <a:r>
              <a:rPr lang="ru-RU" sz="2000" b="0" cap="none" dirty="0" smtClean="0"/>
              <a:t> </a:t>
            </a:r>
            <a:r>
              <a:rPr lang="ru-RU" sz="2000" b="0" cap="none" dirty="0" smtClean="0"/>
              <a:t>   прогрессивное развитие личности;</a:t>
            </a:r>
            <a:br>
              <a:rPr lang="ru-RU" sz="2000" b="0" cap="none" dirty="0" smtClean="0"/>
            </a:br>
            <a:r>
              <a:rPr lang="ru-RU" sz="2000" b="0" cap="none" dirty="0" smtClean="0"/>
              <a:t>4.своевременно выявлял и устранял причины, мешающие достижению цели, </a:t>
            </a:r>
            <a:br>
              <a:rPr lang="ru-RU" sz="2000" b="0" cap="none" dirty="0" smtClean="0"/>
            </a:br>
            <a:r>
              <a:rPr lang="ru-RU" sz="2000" b="0" cap="none" dirty="0" smtClean="0"/>
              <a:t> </a:t>
            </a:r>
            <a:r>
              <a:rPr lang="ru-RU" sz="2000" b="0" cap="none" dirty="0" smtClean="0"/>
              <a:t>   оперативно изменял тактику воспитания в зависимости от новых условий </a:t>
            </a:r>
            <a:br>
              <a:rPr lang="ru-RU" sz="2000" b="0" cap="none" dirty="0" smtClean="0"/>
            </a:br>
            <a:r>
              <a:rPr lang="ru-RU" sz="2000" b="0" cap="none" dirty="0" smtClean="0"/>
              <a:t> </a:t>
            </a:r>
            <a:r>
              <a:rPr lang="ru-RU" sz="2000" b="0" cap="none" dirty="0" smtClean="0"/>
              <a:t>   и обстоятельств;</a:t>
            </a:r>
            <a:br>
              <a:rPr lang="ru-RU" sz="2000" b="0" cap="none" dirty="0" smtClean="0"/>
            </a:br>
            <a:r>
              <a:rPr lang="ru-RU" sz="2000" b="0" cap="none" dirty="0" smtClean="0"/>
              <a:t>5.проявлял собственную активность;</a:t>
            </a:r>
            <a:br>
              <a:rPr lang="ru-RU" sz="2000" b="0" cap="none" dirty="0" smtClean="0"/>
            </a:br>
            <a:r>
              <a:rPr lang="ru-RU" sz="2000" b="0" cap="none" dirty="0" smtClean="0"/>
              <a:t>6.сочетал воспитание с самовоспитанием личности;</a:t>
            </a:r>
            <a:br>
              <a:rPr lang="ru-RU" sz="2000" b="0" cap="none" dirty="0" smtClean="0"/>
            </a:br>
            <a:r>
              <a:rPr lang="ru-RU" sz="2000" b="0" cap="none" dirty="0" smtClean="0"/>
              <a:t>7.развивал самостоятельность, инициативу, самодеятельность </a:t>
            </a:r>
            <a:br>
              <a:rPr lang="ru-RU" sz="2000" b="0" cap="none" dirty="0" smtClean="0"/>
            </a:br>
            <a:r>
              <a:rPr lang="ru-RU" sz="2000" b="0" cap="none" dirty="0" smtClean="0"/>
              <a:t> </a:t>
            </a:r>
            <a:r>
              <a:rPr lang="ru-RU" sz="2000" b="0" cap="none" dirty="0" smtClean="0"/>
              <a:t>   воспитанников, умело организовав  и направив ведущую к успеху </a:t>
            </a:r>
            <a:br>
              <a:rPr lang="ru-RU" sz="2000" b="0" cap="none" dirty="0" smtClean="0"/>
            </a:br>
            <a:r>
              <a:rPr lang="ru-RU" sz="2000" b="0" cap="none" dirty="0" smtClean="0"/>
              <a:t> </a:t>
            </a:r>
            <a:r>
              <a:rPr lang="ru-RU" sz="2000" b="0" cap="none" dirty="0" smtClean="0"/>
              <a:t>   деятельность.</a:t>
            </a:r>
            <a:endParaRPr lang="ru-RU" sz="2000" b="0" cap="non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15370" cy="6143668"/>
          </a:xfrm>
        </p:spPr>
        <p:txBody>
          <a:bodyPr>
            <a:normAutofit fontScale="90000"/>
          </a:bodyPr>
          <a:lstStyle/>
          <a:p>
            <a:r>
              <a:rPr lang="ru-RU" sz="2400" b="0" cap="none" dirty="0" smtClean="0"/>
              <a:t>Принцип координации усилий учебного заведения, семьи и общественности требует согласованных действий, помогая друг другу, дополняя и усиливая педагогическое воздействие.</a:t>
            </a:r>
            <a:br>
              <a:rPr lang="ru-RU" sz="2400" b="0" cap="none" dirty="0" smtClean="0"/>
            </a:br>
            <a:r>
              <a:rPr lang="ru-RU" sz="2400" b="0" cap="none" dirty="0" smtClean="0"/>
              <a:t/>
            </a:r>
            <a:br>
              <a:rPr lang="ru-RU" sz="2400" b="0" cap="none" dirty="0" smtClean="0"/>
            </a:br>
            <a:r>
              <a:rPr lang="ru-RU" sz="2400" b="0" cap="none" dirty="0" smtClean="0"/>
              <a:t>            </a:t>
            </a:r>
            <a:r>
              <a:rPr lang="ru-RU" sz="2700" b="0" cap="none" dirty="0" smtClean="0"/>
              <a:t>Правила реализации принципа единства</a:t>
            </a:r>
            <a:br>
              <a:rPr lang="ru-RU" sz="2700" b="0" cap="none" dirty="0" smtClean="0"/>
            </a:br>
            <a:r>
              <a:rPr lang="ru-RU" sz="2700" b="0" cap="none" dirty="0" smtClean="0"/>
              <a:t>                       </a:t>
            </a:r>
            <a:r>
              <a:rPr lang="ru-RU" sz="2400" b="0" cap="none" dirty="0" smtClean="0"/>
              <a:t>воспитательных воздействий: </a:t>
            </a:r>
            <a:br>
              <a:rPr lang="ru-RU" sz="2400" b="0" cap="none" dirty="0" smtClean="0"/>
            </a:br>
            <a:r>
              <a:rPr lang="ru-RU" sz="2000" b="0" cap="none" dirty="0" smtClean="0"/>
              <a:t>1.Личность воспитанника формируется под влиянием семьи, товарищей, окружающих  взрослых людей, общественных организаций, ученического коллектива. Важно, чтобы их требования не противоречили друг  другу.</a:t>
            </a:r>
            <a:br>
              <a:rPr lang="ru-RU" sz="2000" b="0" cap="none" dirty="0" smtClean="0"/>
            </a:br>
            <a:r>
              <a:rPr lang="ru-RU" sz="2000" b="0" cap="none" dirty="0" smtClean="0"/>
              <a:t>2.Огромная роль в формировании личности принадлежит семье. Именно родители знают своего ребёнка с момента рождения, заботятся о нём, развивают его способности.    Необходимо поддерживать и укреплять связь с семьёй.</a:t>
            </a:r>
            <a:br>
              <a:rPr lang="ru-RU" sz="2000" b="0" cap="none" dirty="0" smtClean="0"/>
            </a:br>
            <a:r>
              <a:rPr lang="ru-RU" sz="2000" b="0" cap="none" dirty="0" smtClean="0"/>
              <a:t>3.Воспитатель должен быть воспитан сам. У педагогов и родителей нет иного пути, как культивировать у себя те качества, которые они хотели бы прививать своим детям.</a:t>
            </a:r>
            <a:br>
              <a:rPr lang="ru-RU" sz="2000" b="0" cap="none" dirty="0" smtClean="0"/>
            </a:br>
            <a:r>
              <a:rPr lang="ru-RU" sz="2000" b="0" cap="none" dirty="0" smtClean="0"/>
              <a:t>4.В практике воспитания нередко возникают</a:t>
            </a:r>
            <a:r>
              <a:rPr lang="ru-RU" sz="2000" b="0" cap="none" dirty="0" smtClean="0"/>
              <a:t> конфликтные </a:t>
            </a:r>
            <a:r>
              <a:rPr lang="ru-RU" sz="2000" b="0" cap="none" dirty="0" smtClean="0"/>
              <a:t>ситуации, </a:t>
            </a:r>
            <a:r>
              <a:rPr lang="ru-RU" sz="2000" b="0" cap="none" dirty="0" smtClean="0"/>
              <a:t>когда </a:t>
            </a:r>
            <a:r>
              <a:rPr lang="ru-RU" sz="2000" b="0" cap="none" dirty="0" smtClean="0"/>
              <a:t>воспитатели не соглашаются с деятельностью семьи или, напротив, семья отрицательно относится к требованиям воспитателей. Часто родители сводят  на нет усилия педагогов, воспитывая у них потребительскую психологию. Устранять недоразумения следует, опираясь на то, что объединяет все воспитательные усилия.</a:t>
            </a:r>
            <a:br>
              <a:rPr lang="ru-RU" sz="2000" b="0" cap="none" dirty="0" smtClean="0"/>
            </a:br>
            <a:r>
              <a:rPr lang="ru-RU" sz="2400" b="0" cap="none" dirty="0" smtClean="0"/>
              <a:t/>
            </a:r>
            <a:br>
              <a:rPr lang="ru-RU" sz="2400" b="0" cap="none" dirty="0" smtClean="0"/>
            </a:br>
            <a:endParaRPr lang="ru-RU" sz="2400" b="0" cap="none"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391</Words>
  <Application>Microsoft Office PowerPoint</Application>
  <PresentationFormat>Экран (4:3)</PresentationFormat>
  <Paragraphs>36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Современные технологии воспитания</vt:lpstr>
      <vt:lpstr>            Воспитание – сложный процесс, рассматриваемый как специально организованная деятельность педагогов и воспитанников по реализации целей образования в условиях педагогического процесса.                Воспитательные технологии – продуманная во всех деталях модель совместной деятельности, содержащая систему научно обоснованных приёмов и методик, способствующих установлению таких отношений между воспитателем и воспитанниками, при которых оптимально достигаются конкретные воспитательные цели.                     Эффективность воспитательных технологий  в значительной степени зависит от условий, в которых они осуществляются.  По мнению Н.Е. Щурковой, эти условия определяют успешность воспитательной технологии в такой же степени, в какой и созданная педагогическая технология. успешность воспитательной технологии определяют индивидуальные особенности педагога: эрудиция, неординарность его личности, культура, интересы и увлечения. </vt:lpstr>
      <vt:lpstr>Большое значение имеет отношение к воспитанникам выражающееся в педагогическом такте и оптимизме, в мажорном тоне. не менее значим профессионализм педагога, проявляющийся в глубоких знаниях закономерностей воспитательного процесса и детской психологии, владении методами диагностики и т.д. Материальные условия, включающие обстановку в кабинете, наличие современного оборудования, играют не последнюю роль и влияют на успешность воспитательной технологии. Характер воспитательной технологии зависит от отношения к ребенку. Им определяется тип технологии: сотрудничества, свободного воспитания, авторитарного или личностно-ориентированная (Г.К. Селевко). В воспитательной технологии ставится цель, в которой четко сформулированы ожидаемые конкретные конечные  же значим для ее успешности, как и диагностируемая цель. От него зависит, будет ли технология информационной или развивающей, традиционной или личностно-ориентированной, продуктивной или малоэффективной. В основном эффективность технологии воспитания зависит от связи цели и содержания деятельности.</vt:lpstr>
      <vt:lpstr>Принципы воспитательного процесса – общие исходные положения, в которых выражены основные требования к содержанию, методам, организации воспитательного процесса. Они отражают специфику процесса воспитания, которыми руководствуются педагоги при решении воспитательных задач.</vt:lpstr>
      <vt:lpstr>Принципы современной отечественной системы воспитания:  - общественная направленность воспитания;  - связь воспитания с жизнью, трудом;  - опора на положительное в воспитании;  - гуманизация воспитания;  - личностный подход;  - единство воспитательных воздействий.  Требования, предъявляемые к принципам воспитания: 1. обязательность; 2. комплексность; 3. равнозначность.  </vt:lpstr>
      <vt:lpstr>Принцип опоры на положительное связан с выбором ведущего звена в воспитательном процессе. К созданию положительного воспитательного фона относится и жизнедеятельность воспитанников, и стиль воспитательных отношений, «дух» учебно-воспитательных заведений. Спокойная, деловая обстановка, где каждый занят делом, никто не мешает друг другу, где высокая организация труда и отдыха способствует бодрому уверенному движению вперед, где и стены воспитывают, потому что продуманны все мелочи интерьера, где чувствуется слаженность действий и заботливое отношение друг к другу, не может не оказывать благоприятного воздействия.  Воспитанники, которым часто напоминают об их недостатках, начинают терять веру в себя, свои силы и возможности. Опытные педагоги не скупятся на комплименты, внушают уверенность в успешности достижении высоких результатов, ободряют их при неудачах. </vt:lpstr>
      <vt:lpstr> Требования принципа гуманизации:  1.гуманное отношение к личности воспитанника; 2.уважение его прав и свобод; 3.предъявление воспитаннику посильных и разумно          сформулированных требований; 4.уважение к позициям воспитанника; 5.уважение права человека быть самим собой; 6.доведение до сознания воспитанника конкретных целей        его воспитания; 7.ненасильное формирование требуемых качеств; 8.отказ от телесных и других унижающих честь и        достоинство личности наказаний; 9.признание права личности на полный отказ от        формирования тех качеств, которые по каким-либо        причинам противоречат её убеждениям.  </vt:lpstr>
      <vt:lpstr>       Принцип личностного подхода в воспитании требует,                     чтобы воспитатель совместно с психологом :   1. постоянно изучал и хорошо знал индивидуальные особенности темперамента, черты характера, взгляды, привычки своих воспитанников; 2.умел диагностировать и знал реальный уровень сформированных      личностных качеств (образ мышления, мотивы, интересы, направленность      личности, отношение к жизни, труду, ценностные ориентации, жизненные      планы); 3.постоянно привлекал каждого воспитанника к  посильной и      усложняющейся воспитательной деятельности, обеспечивающей      прогрессивное развитие личности; 4.своевременно выявлял и устранял причины, мешающие достижению цели,      оперативно изменял тактику воспитания в зависимости от новых условий      и обстоятельств; 5.проявлял собственную активность; 6.сочетал воспитание с самовоспитанием личности; 7.развивал самостоятельность, инициативу, самодеятельность      воспитанников, умело организовав  и направив ведущую к успеху      деятельность.</vt:lpstr>
      <vt:lpstr>Принцип координации усилий учебного заведения, семьи и общественности требует согласованных действий, помогая друг другу, дополняя и усиливая педагогическое воздействие.              Правила реализации принципа единства                        воспитательных воздействий:  1.Личность воспитанника формируется под влиянием семьи, товарищей, окружающих  взрослых людей, общественных организаций, ученического коллектива. Важно, чтобы их требования не противоречили друг  другу. 2.Огромная роль в формировании личности принадлежит семье. Именно родители знают своего ребёнка с момента рождения, заботятся о нём, развивают его способности.    Необходимо поддерживать и укреплять связь с семьёй. 3.Воспитатель должен быть воспитан сам. У педагогов и родителей нет иного пути, как культивировать у себя те качества, которые они хотели бы прививать своим детям. 4.В практике воспитания нередко возникают конфликтные ситуации, когда воспитатели не соглашаются с деятельностью семьи или, напротив, семья отрицательно относится к требованиям воспитателей. Часто родители сводят  на нет усилия педагогов, воспитывая у них потребительскую психологию. Устранять недоразумения следует, опираясь на то, что объединяет все воспитательные усилия.  </vt:lpstr>
      <vt:lpstr>Прямое и непосредственное назначение стимулов – ускорять или тормозить определённые действия.               Необходима совместная с психологом и социальным педагогом профилактическая работа в «группах риска» из детей, склонных к правонарушениям. Мониторинг – непрерывное наблюдение за поведением, социальным развитием воспитанника с помощью новейших технических средств, способных рассчитывать тенденции индивидуального развития, определять «сценарии судьбы» при той или иной направленности воспитания, развития тех или иных качеств личности.                          Проведение  тестов воспитанности, социальной зрелости, гражданственности помогут в этом.             Штрафы (в баллах, очках) влекут за собой вполне реальные наказания – денежные компенсации неправильного поведения, лишение прав и свобод, привилегий и т.д.  </vt:lpstr>
      <vt:lpstr>Воспитательные технологии включают в себя следующие системообразующие компоненты:</vt:lpstr>
      <vt:lpstr>ТЕХНОЛОГИЯ ОРГАНИЗАЦИИ И ПРОВЕДЕНИЯ ГРУППОВОГО ДЕЛА (по Н.Е. ЩУРКОВОЙ) Общая воспитательная цель любого группового дела – формирование относительно устойчивых отношений человека к  себе, окружающим, природе, вещам.  Технологическая цепочка воспитательного дела: -   подготовительный этап (предварительное           формирование   отношения к делу, интереса к нему,            подготовка   необходимых    материалов); -   психологический настрой (приветствие, вступительное             слово); -    содержательная (предметная)  деятельность; -    завершение; -    перспектива на будущее.</vt:lpstr>
      <vt:lpstr>Целевые ориентации  ПЕДАГОГИКИ СОТРУДНИЧЕСТВА: -  переход от педагогики требований к педагогике отношений; -  гуманно-личностный подход к ребёнку; -  единство обучения и воспитания.                          ВАЖНЕЙШИЕ ТЕНДЕНЦИИ РАЗВИТИЯ                             ПЕДАГОГИКИ СОТРУДНИЧЕСТВА:    - превращение школы Знания в школу Воспитания; - постановка личности ученика в центр воспитательной системы; - гуманистическая ориентация воспитания, формирование        общечеловеческих  ценностей; - развитие творческих способностей ребёнка,         его индивидуальности; - возрождение национальных культурных традиций; - сочетание индивидуального и коллективного воспитания; - постановка трудной цели.   </vt:lpstr>
      <vt:lpstr>            Целевые ориентации                гуманно-личностной           технологии Ш.А.Амонашвили:  -  способствование становлению, развитию и       воспитанию в   ребёнке благородного человека        путём раскрытия его личностных качеств; -  развитие и становление познавательных сил       ребёнка;   -  идеал воспитания  –  самовоспитание.</vt:lpstr>
      <vt:lpstr>               Технология коллективного    творческого воспитания  И.П.Иванова  –  такая организация совместной деятельности взрослых и детей, при которой все участвуют в коллективном творчестве, планировании и анализе результатов.        Концептуальные идеи, принципы технологии коллективного творческого воспитания:  - идея включения детей в улучшение окружающего мира; - идея соучастия детей в воспитательном процессе; - коллективно - деятельностный подход к воспитанию; - комплексный подход к воспитанию; - личностный подход, одобрение социального роста детей.</vt:lpstr>
      <vt:lpstr>       Идеи и принципы Технологии гуманного                коллективного воспитания                             в.а.сухомлинского: - в воспитании нет главного и второстепенного;  - воспитание – это прежде всего человековедение;  - эстетическое , эмоциональное начало в воспитании:          внимание к природе, красота родного языка,        эмоциональная сфера духовной жизни и общение детей,        чувство удивления;  - принцип единства: обучения и воспитания;  научности  и        доступности;  наглядности и абстрактности;  строгости  и      доброты;   различных методов; - культ Родины, культ труда, культ матери, культ книги, культ      природы; - приоритетные ценности: совесть, добро, справедливость. </vt:lpstr>
      <vt:lpstr>Одним из возможных путей совершенствования воспитательной работы в образовательном учреждении является освоение педагогами – практиками продуктивных педагогических идей.   Использование педагогических технологий позволит наполнить воспитательный процесс конкретным содержанием, а ценностно-ориентированные педагогические идеи обогатят профессиональное сознание воспитателя.  Образование  - не только обучение знаниям, умениям и навыкам, а прежде всего, в первую очередь, воспитание, развитие личности, её социализация.  Становится очевидным необходимость повышения статуса воспитательной работы, изменения в целом подходов, принципов, характера воспитательной работы совместно с психологической, социальной службами; организаторами внеклассной работы; ШСА.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Современные технологии воспитания</dc:title>
  <dc:creator>Маруся</dc:creator>
  <cp:lastModifiedBy>Маруся</cp:lastModifiedBy>
  <cp:revision>56</cp:revision>
  <dcterms:created xsi:type="dcterms:W3CDTF">2011-01-10T17:33:53Z</dcterms:created>
  <dcterms:modified xsi:type="dcterms:W3CDTF">2011-01-10T23:30:00Z</dcterms:modified>
</cp:coreProperties>
</file>