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2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17B3-A6DB-4A84-91A2-652D3ADB3B7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618A9-A263-451F-AA06-DFE1225EE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618A9-A263-451F-AA06-DFE1225EE59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34ED-91F6-4EF4-B603-54E4FF39D221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49266-AEA8-4D37-8B5D-8CE965134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Современные теории воспитания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подготовила Алексеева Е.В.  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4929222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/>
              <a:t>Гуманизация    воспитательно-образовательного процесса – задача всего педагогического коллектива, которая решается через формирование гуманистической  педагогической позиции и педагогической культуры УЧИТЕЛЕЙ; через овладение методиками и технологиями воспитательно-образовательного процесса, вовлекающими ребёнка в саморазвитие, САМОВОСПИТАНИЕ, САМОРЕАЛИЗАЦИЮ. </a:t>
            </a:r>
            <a:endParaRPr lang="ru-RU" sz="2800" b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843838" cy="5786478"/>
          </a:xfrm>
        </p:spPr>
        <p:txBody>
          <a:bodyPr>
            <a:normAutofit fontScale="90000"/>
          </a:bodyPr>
          <a:lstStyle/>
          <a:p>
            <a:r>
              <a:rPr lang="ru-RU" sz="3100" b="0" dirty="0" smtClean="0"/>
              <a:t>    Т</a:t>
            </a:r>
            <a:r>
              <a:rPr lang="ru-RU" sz="2400" b="0" dirty="0" smtClean="0"/>
              <a:t>ехнологический подход к воспитанию и обучению как новое направление, зародившееся в 60 -70 - </a:t>
            </a:r>
            <a:r>
              <a:rPr lang="ru-RU" sz="2400" b="0" cap="none" dirty="0" smtClean="0"/>
              <a:t>е</a:t>
            </a:r>
            <a:r>
              <a:rPr lang="ru-RU" sz="2400" b="0" dirty="0" smtClean="0"/>
              <a:t> </a:t>
            </a:r>
            <a:r>
              <a:rPr lang="ru-RU" sz="2400" b="0" cap="none" dirty="0" smtClean="0"/>
              <a:t>гг</a:t>
            </a:r>
            <a:r>
              <a:rPr lang="ru-RU" sz="2400" b="0" dirty="0" smtClean="0"/>
              <a:t>. хх </a:t>
            </a:r>
            <a:r>
              <a:rPr lang="ru-RU" sz="2400" b="0" cap="none" dirty="0" smtClean="0"/>
              <a:t>в</a:t>
            </a:r>
            <a:r>
              <a:rPr lang="ru-RU" sz="2400" b="0" dirty="0" smtClean="0"/>
              <a:t>., привлёк педагогов - практиков идеей полной управляемости учебно-воспитательным процессом.     </a:t>
            </a:r>
            <a:br>
              <a:rPr lang="ru-RU" sz="2400" b="0" dirty="0" smtClean="0"/>
            </a:br>
            <a:r>
              <a:rPr lang="ru-RU" sz="2400" b="0" dirty="0"/>
              <a:t> </a:t>
            </a:r>
            <a:r>
              <a:rPr lang="ru-RU" sz="2400" b="0" dirty="0" smtClean="0"/>
              <a:t>         </a:t>
            </a:r>
            <a:r>
              <a:rPr lang="ru-RU" sz="3100" b="0" dirty="0" smtClean="0"/>
              <a:t>П</a:t>
            </a:r>
            <a:r>
              <a:rPr lang="ru-RU" sz="2400" b="0" dirty="0" smtClean="0"/>
              <a:t>од педагогической технологией  понимается систематическое и последовательное воплощение на практике заранее спроектированного учебно-воспитательного процесса.          </a:t>
            </a:r>
            <a:r>
              <a:rPr lang="ru-RU" sz="3100" b="0" dirty="0" smtClean="0"/>
              <a:t>п</a:t>
            </a:r>
            <a:r>
              <a:rPr lang="ru-RU" sz="2400" b="0" dirty="0" smtClean="0"/>
              <a:t>едагогические технологии позволяют создавать гибкую и  подвижную структуру учебно-воспитательного процесса, корректируемую на любом её этапе благодаря наличию постоянной обратной связи.  </a:t>
            </a:r>
            <a:br>
              <a:rPr lang="ru-RU" sz="2400" b="0" dirty="0" smtClean="0"/>
            </a:br>
            <a:r>
              <a:rPr lang="ru-RU" sz="2400" b="0" dirty="0"/>
              <a:t> </a:t>
            </a:r>
            <a:r>
              <a:rPr lang="ru-RU" sz="2400" b="0" dirty="0" smtClean="0"/>
              <a:t>           </a:t>
            </a:r>
            <a:r>
              <a:rPr lang="ru-RU" sz="3100" b="0" dirty="0" smtClean="0"/>
              <a:t>В</a:t>
            </a:r>
            <a:r>
              <a:rPr lang="ru-RU" sz="2400" b="0" dirty="0" smtClean="0"/>
              <a:t>озможность поэтапного воспроизведения педагогической технологии обеспечивающей достижения целей воспитания и обучения для всех учащихся.</a:t>
            </a:r>
            <a:endParaRPr lang="ru-RU" sz="2400" b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5286412"/>
          </a:xfrm>
        </p:spPr>
        <p:txBody>
          <a:bodyPr>
            <a:normAutofit fontScale="90000"/>
          </a:bodyPr>
          <a:lstStyle/>
          <a:p>
            <a:r>
              <a:rPr lang="ru-RU" sz="2800" b="0" i="1" dirty="0" smtClean="0"/>
              <a:t>                 В</a:t>
            </a:r>
            <a:r>
              <a:rPr lang="ru-RU" sz="2400" b="0" i="1" dirty="0" smtClean="0"/>
              <a:t>  </a:t>
            </a:r>
            <a:r>
              <a:rPr lang="ru-RU" sz="2800" b="0" i="1" dirty="0" smtClean="0"/>
              <a:t>к</a:t>
            </a:r>
            <a:r>
              <a:rPr lang="ru-RU" sz="2400" b="0" i="1" dirty="0" smtClean="0"/>
              <a:t>азани  под руководством  М.И.Махмутова  была разработана технология проблемного обучения.               </a:t>
            </a:r>
            <a:br>
              <a:rPr lang="ru-RU" sz="2400" b="0" i="1" dirty="0" smtClean="0"/>
            </a:br>
            <a:r>
              <a:rPr lang="ru-RU" sz="2400" b="0" i="1" dirty="0"/>
              <a:t> </a:t>
            </a:r>
            <a:r>
              <a:rPr lang="ru-RU" sz="2400" b="0" i="1" dirty="0" smtClean="0"/>
              <a:t>        </a:t>
            </a:r>
            <a:r>
              <a:rPr lang="ru-RU" sz="3100" b="0" i="1" dirty="0" smtClean="0"/>
              <a:t>В</a:t>
            </a:r>
            <a:r>
              <a:rPr lang="ru-RU" sz="2400" b="0" i="1" dirty="0" smtClean="0"/>
              <a:t> 70–</a:t>
            </a:r>
            <a:r>
              <a:rPr lang="ru-RU" sz="2400" b="0" i="1" cap="none" dirty="0" smtClean="0"/>
              <a:t>е гг</a:t>
            </a:r>
            <a:r>
              <a:rPr lang="ru-RU" sz="2400" b="0" i="1" dirty="0" smtClean="0"/>
              <a:t>. получила известность и распространение методика </a:t>
            </a:r>
            <a:r>
              <a:rPr lang="ru-RU" sz="3100" b="0" i="1" dirty="0" smtClean="0"/>
              <a:t>в</a:t>
            </a:r>
            <a:r>
              <a:rPr lang="ru-RU" sz="2400" b="0" i="1" dirty="0" smtClean="0"/>
              <a:t>.</a:t>
            </a:r>
            <a:r>
              <a:rPr lang="ru-RU" sz="3100" b="0" i="1" dirty="0" smtClean="0"/>
              <a:t>Ф</a:t>
            </a:r>
            <a:r>
              <a:rPr lang="ru-RU" sz="2400" b="0" i="1" dirty="0" smtClean="0"/>
              <a:t>.</a:t>
            </a:r>
            <a:r>
              <a:rPr lang="ru-RU" sz="3100" b="0" i="1" dirty="0" smtClean="0"/>
              <a:t>Ш</a:t>
            </a:r>
            <a:r>
              <a:rPr lang="ru-RU" sz="2400" b="0" i="1" dirty="0" smtClean="0"/>
              <a:t>аталова, который создал эффективную учебно-воспитательную технологию.  </a:t>
            </a:r>
            <a:br>
              <a:rPr lang="ru-RU" sz="2400" b="0" i="1" dirty="0" smtClean="0"/>
            </a:br>
            <a:r>
              <a:rPr lang="ru-RU" sz="2400" b="0" i="1" dirty="0"/>
              <a:t> </a:t>
            </a:r>
            <a:r>
              <a:rPr lang="ru-RU" sz="2400" b="0" i="1" dirty="0" smtClean="0"/>
              <a:t>             </a:t>
            </a:r>
            <a:r>
              <a:rPr lang="ru-RU" sz="3100" b="0" i="1" dirty="0" smtClean="0"/>
              <a:t>В</a:t>
            </a:r>
            <a:r>
              <a:rPr lang="ru-RU" sz="2400" b="0" i="1" dirty="0" smtClean="0"/>
              <a:t>недрение технологии воспитания и обучения в практику стимулировало теоретическую разработку проблемы технологического подхода в учебно-воспитательном процессе.            </a:t>
            </a:r>
            <a:r>
              <a:rPr lang="ru-RU" sz="3100" b="0" i="1" dirty="0" smtClean="0"/>
              <a:t>Н</a:t>
            </a:r>
            <a:r>
              <a:rPr lang="ru-RU" sz="2400" b="0" i="1" dirty="0" smtClean="0"/>
              <a:t>а эффективность воспитательного процесса в большей мере влияет мастерство педагога, особенности его личности,  отношение воспитанника к воспитателю.   </a:t>
            </a:r>
            <a:br>
              <a:rPr lang="ru-RU" sz="2400" b="0" i="1" dirty="0" smtClean="0"/>
            </a:br>
            <a:r>
              <a:rPr lang="ru-RU" sz="2400" b="0" i="1" dirty="0"/>
              <a:t> </a:t>
            </a:r>
            <a:r>
              <a:rPr lang="ru-RU" sz="2400" b="0" i="1" dirty="0" smtClean="0"/>
              <a:t>               </a:t>
            </a:r>
            <a:r>
              <a:rPr lang="ru-RU" sz="3100" b="0" i="1" dirty="0" smtClean="0"/>
              <a:t>П</a:t>
            </a:r>
            <a:r>
              <a:rPr lang="ru-RU" sz="2400" b="0" i="1" dirty="0" smtClean="0"/>
              <a:t>родуктивность воспитательной технологии зависит от степени авторитета педагога и др. факторов.</a:t>
            </a:r>
            <a:endParaRPr lang="ru-RU" sz="2400" b="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5786454"/>
            <a:ext cx="7708927" cy="625463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Определение   воспитания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357166"/>
            <a:ext cx="8001056" cy="5429288"/>
          </a:xfrm>
        </p:spPr>
        <p:txBody>
          <a:bodyPr>
            <a:noAutofit/>
          </a:bodyPr>
          <a:lstStyle/>
          <a:p>
            <a:endParaRPr lang="ru-RU" sz="1800" i="1" dirty="0" smtClean="0">
              <a:solidFill>
                <a:schemeClr val="tx1"/>
              </a:solidFill>
            </a:endParaRPr>
          </a:p>
          <a:p>
            <a:r>
              <a:rPr lang="ru-RU" sz="1800" i="1" dirty="0" smtClean="0">
                <a:solidFill>
                  <a:schemeClr val="tx1"/>
                </a:solidFill>
              </a:rPr>
              <a:t>Ребёнок – объект педагогического процесса. Важнейшими факторами развития человека признаются внешние воздействия, формирующие личность.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</a:rPr>
              <a:t>Воспитание – целеустремлённое, системное управление процессом формирования личности в целом или отдельных её качеств в соответствии с потребностями общества (Н. Е. Ковалёв)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</a:rPr>
              <a:t>Воспитание – процесс и результат целенаправленного влияния на развитие личности, её отношений, черт, качеств, взглядов, убеждений, способов поведения в обществе (Ю. К. Бабанский)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</a:rPr>
              <a:t>Воспитание – планомерное и целенаправленное воздействие и поведение человека с целью формирования определённых установок, понятий, принципов, ценностных ориентаций обеспечивающих необходимые условия для его развития, подготовки к общественной жизни и производительному труду (А. В. Петров)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</a:rPr>
              <a:t>Воспитание – целенаправленная деятельность, призванная формировать у детей систему качеств личности, воззрений и убеждений (А. В. Мудрик)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Цель воспитания – гармоничное и всестороннее развитие личности в соответствии с внешне заданными нормативами.        Учебно-воспитательный процесс игнорирует фактор саморазвития личности.</a:t>
            </a:r>
            <a:endParaRPr lang="ru-RU" sz="1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724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0" i="1" dirty="0" smtClean="0"/>
              <a:t>Основные   закономерности воспитания</a:t>
            </a:r>
            <a:endParaRPr lang="ru-RU" sz="2800" b="0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71472" y="1142984"/>
            <a:ext cx="7772400" cy="4000528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воспитание  детерминированного культурного  общества;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воспитание и обучение – два взаимопроникающих, взаимозависимых процесса с определяющей долей воспитания;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эффективность  воспитания обусловлена активностью человека, включённостью его в самовоспитание;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эффективность  и  результативность воспитания зависят от гармоничной связи всех структурных элементов, участвующих в воспитательном процессе:  цели,  содержания форм, методов, средств, адекватных ребёнку и педагогу.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14422"/>
            <a:ext cx="77724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i="1" dirty="0" smtClean="0"/>
              <a:t>ЦЕЛЬ  ВОСПИТАНИЯ:</a:t>
            </a:r>
            <a:br>
              <a:rPr lang="ru-RU" sz="3600" b="0" i="1" dirty="0" smtClean="0"/>
            </a:br>
            <a:r>
              <a:rPr lang="ru-RU" sz="3600" b="0" dirty="0" smtClean="0"/>
              <a:t> Наиболее полное развитие человека, способного к духовному и физическому саморазвитию, самосовершенствованию и самореализации. </a:t>
            </a:r>
            <a:endParaRPr lang="ru-RU" sz="3600" b="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772400" cy="5715040"/>
          </a:xfrm>
        </p:spPr>
        <p:txBody>
          <a:bodyPr>
            <a:normAutofit fontScale="90000"/>
          </a:bodyPr>
          <a:lstStyle/>
          <a:p>
            <a:r>
              <a:rPr lang="ru-RU" sz="3100" b="0" i="1" dirty="0" smtClean="0"/>
              <a:t>С</a:t>
            </a:r>
            <a:r>
              <a:rPr lang="ru-RU" sz="2000" b="0" i="1" dirty="0" smtClean="0"/>
              <a:t>одержанием воспитания  </a:t>
            </a:r>
            <a:r>
              <a:rPr lang="ru-RU" sz="2000" b="0" dirty="0" smtClean="0"/>
              <a:t>является </a:t>
            </a:r>
            <a:r>
              <a:rPr lang="ru-RU" sz="2000" b="0" i="1" dirty="0" smtClean="0"/>
              <a:t>культура личности</a:t>
            </a:r>
            <a:r>
              <a:rPr lang="ru-RU" sz="2000" b="0" dirty="0" smtClean="0"/>
              <a:t>: </a:t>
            </a:r>
            <a:r>
              <a:rPr lang="ru-RU" sz="2000" b="0" i="1" dirty="0" smtClean="0"/>
              <a:t>внутренняя культура </a:t>
            </a:r>
            <a:r>
              <a:rPr lang="ru-RU" sz="2000" b="0" dirty="0" smtClean="0"/>
              <a:t>(духовность) и </a:t>
            </a:r>
            <a:r>
              <a:rPr lang="ru-RU" sz="2000" b="0" i="1" dirty="0" smtClean="0"/>
              <a:t>внешняя культура </a:t>
            </a:r>
            <a:r>
              <a:rPr lang="ru-RU" sz="2000" b="0" dirty="0" smtClean="0"/>
              <a:t>(общения, поведения, внешнего вида), способности каждого человека, его самоопределение, саморазвитие, самореализация.</a:t>
            </a:r>
            <a:br>
              <a:rPr lang="ru-RU" sz="2000" b="0" dirty="0" smtClean="0"/>
            </a:br>
            <a:r>
              <a:rPr lang="ru-RU" sz="3100" b="0" i="1" dirty="0" smtClean="0"/>
              <a:t>С</a:t>
            </a:r>
            <a:r>
              <a:rPr lang="ru-RU" sz="2000" b="0" i="1" dirty="0" smtClean="0"/>
              <a:t>редства воспитания </a:t>
            </a:r>
            <a:r>
              <a:rPr lang="ru-RU" sz="2000" b="0" dirty="0" smtClean="0"/>
              <a:t>– богатейший набор явлений и объектов, предметов окружающей действительности: достижения Духовной и материальной культуры своего народа и народов мира. </a:t>
            </a:r>
            <a:r>
              <a:rPr lang="ru-RU" sz="2000" b="0" dirty="0"/>
              <a:t/>
            </a:r>
            <a:br>
              <a:rPr lang="ru-RU" sz="2000" b="0" dirty="0"/>
            </a:br>
            <a:r>
              <a:rPr lang="ru-RU" sz="3100" b="0" dirty="0" smtClean="0"/>
              <a:t>Н</a:t>
            </a:r>
            <a:r>
              <a:rPr lang="ru-RU" sz="2000" b="0" dirty="0" smtClean="0"/>
              <a:t>а развитие ребёнка влияют Виды деятельности: игра, труд, спорт, творчество, общение.           </a:t>
            </a:r>
            <a:br>
              <a:rPr lang="ru-RU" sz="2000" b="0" dirty="0" smtClean="0"/>
            </a:br>
            <a:r>
              <a:rPr lang="ru-RU" sz="3100" b="0" dirty="0" smtClean="0"/>
              <a:t> В </a:t>
            </a:r>
            <a:r>
              <a:rPr lang="ru-RU" sz="2000" b="0" dirty="0" smtClean="0"/>
              <a:t>информационном обществе широко используются технические средства (видео, телевидение, кино, компьютерные программы).</a:t>
            </a:r>
            <a:br>
              <a:rPr lang="ru-RU" sz="2000" b="0" dirty="0" smtClean="0"/>
            </a:br>
            <a:r>
              <a:rPr lang="ru-RU" sz="3100" b="0" dirty="0" smtClean="0"/>
              <a:t>Н</a:t>
            </a:r>
            <a:r>
              <a:rPr lang="ru-RU" sz="2000" b="0" dirty="0" smtClean="0"/>
              <a:t>ичто не заменит слово педагога, пример его яркой личности,  уровень культуры педагога.</a:t>
            </a:r>
            <a:br>
              <a:rPr lang="ru-RU" sz="2000" b="0" dirty="0" smtClean="0"/>
            </a:br>
            <a:r>
              <a:rPr lang="ru-RU" sz="3100" b="0" dirty="0" smtClean="0"/>
              <a:t>О</a:t>
            </a:r>
            <a:r>
              <a:rPr lang="ru-RU" sz="2000" b="0" dirty="0" smtClean="0"/>
              <a:t>бучение дополняет и обогащает процесс воспитания, но не подменяет его.</a:t>
            </a:r>
            <a:br>
              <a:rPr lang="ru-RU" sz="2000" b="0" dirty="0" smtClean="0"/>
            </a:br>
            <a:endParaRPr lang="ru-RU" sz="20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500042"/>
            <a:ext cx="8329642" cy="464347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«Метод  есть  упорядоченная, проверенная на практике совокупность приёмов, указывающая , как надо действовать, сообразуясь с общей и конкретной целями».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Методы воспитания – совокупность наиболее общих способов решения воспитательных задач и осуществления воспитательных взаимодействий.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1357298"/>
            <a:ext cx="4040188" cy="639762"/>
          </a:xfrm>
        </p:spPr>
        <p:txBody>
          <a:bodyPr>
            <a:normAutofit fontScale="77500" lnSpcReduction="20000"/>
          </a:bodyPr>
          <a:lstStyle/>
          <a:p>
            <a:r>
              <a:rPr lang="ru-RU" sz="2000" dirty="0" smtClean="0"/>
              <a:t>Н.И.Болдырев, Н.К.Гончаров, Ф.Ф.Королёв выделяют три группы методов воспитания: 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57158" y="2214554"/>
            <a:ext cx="4071966" cy="235745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/>
              <a:t>у</a:t>
            </a:r>
            <a:r>
              <a:rPr lang="ru-RU" dirty="0" smtClean="0"/>
              <a:t>беждение;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у</a:t>
            </a:r>
            <a:r>
              <a:rPr lang="ru-RU" dirty="0" smtClean="0"/>
              <a:t>пражнение;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оощрение и наказание.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86314" y="785794"/>
            <a:ext cx="4041775" cy="13573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/>
              <a:t>В.А.Стастелин под методами воспитания понимает способы взаимосвязанной деятельности  воспитателей и воспитуемых.  </a:t>
            </a:r>
          </a:p>
          <a:p>
            <a:pPr>
              <a:spcBef>
                <a:spcPts val="0"/>
              </a:spcBef>
            </a:pPr>
            <a:r>
              <a:rPr lang="ru-RU" sz="1600" dirty="0" smtClean="0"/>
              <a:t>Он выделяет 4 группы методов:</a:t>
            </a:r>
            <a:endParaRPr lang="ru-RU" sz="16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3438" y="2357430"/>
            <a:ext cx="4041775" cy="3500462"/>
          </a:xfrm>
        </p:spPr>
        <p:txBody>
          <a:bodyPr/>
          <a:lstStyle/>
          <a:p>
            <a:r>
              <a:rPr lang="ru-RU" sz="1800" dirty="0"/>
              <a:t>ф</a:t>
            </a:r>
            <a:r>
              <a:rPr lang="ru-RU" sz="1800" dirty="0" smtClean="0"/>
              <a:t>ормирование  сознания личности(взглядов, убеждений, идеалов);</a:t>
            </a:r>
          </a:p>
          <a:p>
            <a:r>
              <a:rPr lang="ru-RU" sz="1800" dirty="0"/>
              <a:t>о</a:t>
            </a:r>
            <a:r>
              <a:rPr lang="ru-RU" sz="1800" dirty="0" smtClean="0"/>
              <a:t>рганизация деятельности, общения, опыта общественного поведения;</a:t>
            </a:r>
          </a:p>
          <a:p>
            <a:r>
              <a:rPr lang="ru-RU" sz="1800" dirty="0"/>
              <a:t>с</a:t>
            </a:r>
            <a:r>
              <a:rPr lang="ru-RU" sz="1800" dirty="0" smtClean="0"/>
              <a:t>тимулирование и мотивация деятельности и поведения;</a:t>
            </a:r>
          </a:p>
          <a:p>
            <a:r>
              <a:rPr lang="ru-RU" sz="1800" dirty="0"/>
              <a:t>к</a:t>
            </a:r>
            <a:r>
              <a:rPr lang="ru-RU" sz="1800" dirty="0" smtClean="0"/>
              <a:t>онтроль, самоконтроль и самооценка деятельности и поведения.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Постепенно в традиционной педагогике происходит переход от авторитарности к широкому набору  методов, поощряющих самовоспитание. 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4040188" cy="1428760"/>
          </a:xfrm>
        </p:spPr>
        <p:txBody>
          <a:bodyPr>
            <a:noAutofit/>
          </a:bodyPr>
          <a:lstStyle/>
          <a:p>
            <a:r>
              <a:rPr lang="ru-RU" sz="1600" b="0" dirty="0" smtClean="0"/>
              <a:t>В гуманистической теории воспитания преобладают методы, способствующие саморазвитию и самореализации детей. Педагоги используют методы вовлечения в деятельность , развития сознания и самосознания, стимулирования и развития интеллектуальной, эмоциональной и волевой сфер.</a:t>
            </a:r>
            <a:endParaRPr lang="ru-RU" sz="1600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4040188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 smtClean="0"/>
              <a:t>Преобладают методы сотрудничества, позволяющие педагогу и воспитаннику быть партнёрами в увлекательном процессе самосозидания: открытый диалог, свободный выбор, коллективный анализ и оценка, «мозговой штурм», самоанализ и самооценка, импровизация и игра.    Эти методы создают ту атмосферу сотворчества и сотрудничества, которая вовлекает и педагога, и воспитанника в благотворную  созидательную деятельность по развитию своей личности. Методы воспитания отбираются с учётом общих и конкретных целей воспитания и самовоспитания, их содержания и средств, а также с учётом профессионализма, мастерства и культуры педагога.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3571876"/>
            <a:ext cx="4041775" cy="1071570"/>
          </a:xfrm>
        </p:spPr>
        <p:txBody>
          <a:bodyPr>
            <a:noAutofit/>
          </a:bodyPr>
          <a:lstStyle/>
          <a:p>
            <a:endParaRPr lang="ru-RU" sz="1600" b="0" dirty="0" smtClean="0"/>
          </a:p>
          <a:p>
            <a:endParaRPr lang="ru-RU" sz="1600" b="0" dirty="0"/>
          </a:p>
          <a:p>
            <a:endParaRPr lang="ru-RU" sz="1600" b="0" dirty="0" smtClean="0"/>
          </a:p>
          <a:p>
            <a:endParaRPr lang="ru-RU" sz="1600" b="0" dirty="0"/>
          </a:p>
          <a:p>
            <a:endParaRPr lang="ru-RU" sz="1600" b="0" dirty="0" smtClean="0"/>
          </a:p>
          <a:p>
            <a:r>
              <a:rPr lang="ru-RU" sz="1600" b="0" dirty="0" smtClean="0"/>
              <a:t>Воспитание осуществляется через воспитательный процесс – целенаправленный процесс взаимодействия: индивид – индивид;  индивид – группа; индивид – группа. Этот процесс организуется  и осуществляется в различных социальных институтах: семье, воспитательных  (детский сад, интернат), образовательных (школа, гимназия, лицей), профессионально-образовательных (колледж, профессиональное, художественное, музыкальное, медицинское училище), учреждениях, ВУЗах, секциях, клубах, музеях,  театрах, детских объединениях и организациях.</a:t>
            </a:r>
            <a:endParaRPr lang="ru-RU" sz="1600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4714884"/>
            <a:ext cx="4041775" cy="18573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1800" dirty="0" smtClean="0"/>
              <a:t>Воспитательный процесс – это целенаправленный процесс взаимодействия педагогов и учащихся, сущностью которого является создание условий для самореализации субъектов этого процесса. </a:t>
            </a: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Гуманизация воспитательного процесса возможна при реализации целого комплекса следующих принципов: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1785926"/>
            <a:ext cx="4040188" cy="3951288"/>
          </a:xfrm>
        </p:spPr>
        <p:txBody>
          <a:bodyPr>
            <a:normAutofit/>
          </a:bodyPr>
          <a:lstStyle/>
          <a:p>
            <a:r>
              <a:rPr lang="ru-RU" sz="1800" dirty="0"/>
              <a:t>б</a:t>
            </a:r>
            <a:r>
              <a:rPr lang="ru-RU" sz="1800" dirty="0" smtClean="0"/>
              <a:t>езоговорочное  принятие ребёнка, устойчиво положительное отношение к нему;</a:t>
            </a:r>
          </a:p>
          <a:p>
            <a:r>
              <a:rPr lang="ru-RU" sz="1800" dirty="0"/>
              <a:t>п</a:t>
            </a:r>
            <a:r>
              <a:rPr lang="ru-RU" sz="1800" dirty="0" smtClean="0"/>
              <a:t>роявление уважения к личности и поддержание чувства собственного достоинства в каждом;</a:t>
            </a:r>
          </a:p>
          <a:p>
            <a:r>
              <a:rPr lang="ru-RU" sz="1800" dirty="0"/>
              <a:t>о</a:t>
            </a:r>
            <a:r>
              <a:rPr lang="ru-RU" sz="1800" dirty="0" smtClean="0"/>
              <a:t>сознание и признание права личности быть не похожей на других;</a:t>
            </a:r>
          </a:p>
          <a:p>
            <a:r>
              <a:rPr lang="ru-RU" sz="1800" dirty="0"/>
              <a:t>п</a:t>
            </a:r>
            <a:r>
              <a:rPr lang="ru-RU" sz="1800" dirty="0" smtClean="0"/>
              <a:t>редоставление права на свободный выбор;</a:t>
            </a:r>
          </a:p>
          <a:p>
            <a:r>
              <a:rPr lang="ru-RU" sz="1800" dirty="0"/>
              <a:t>о</a:t>
            </a:r>
            <a:r>
              <a:rPr lang="ru-RU" sz="1800" dirty="0" smtClean="0"/>
              <a:t>ценка не личности ребёнка,           а его деятельности, поступков;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214422"/>
            <a:ext cx="4071966" cy="4572032"/>
          </a:xfrm>
        </p:spPr>
        <p:txBody>
          <a:bodyPr>
            <a:noAutofit/>
          </a:bodyPr>
          <a:lstStyle/>
          <a:p>
            <a:r>
              <a:rPr lang="ru-RU" sz="1800" dirty="0"/>
              <a:t>в</a:t>
            </a:r>
            <a:r>
              <a:rPr lang="ru-RU" sz="1800" dirty="0" smtClean="0"/>
              <a:t>ладение способностью «чувствовать» (эмпатия) каждого конкретного ребёнка, умение смотреть на проблему его глазами, с его позиций;</a:t>
            </a:r>
          </a:p>
          <a:p>
            <a:r>
              <a:rPr lang="ru-RU" sz="1800" dirty="0"/>
              <a:t>у</a:t>
            </a:r>
            <a:r>
              <a:rPr lang="ru-RU" sz="1800" dirty="0" smtClean="0"/>
              <a:t>чёт индивидуально-психических  и личностных особенностей ребёнка (тип  нервной системы, темперамент,  особенности восприятия; памяти и мышления, способности,  интересы, потребности, мотивы, направленность, статус в коллективе, самооценка, сформированность  положительной  Я – концепции,  активность и т.д.)</a:t>
            </a: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837</Words>
  <Application>Microsoft Office PowerPoint</Application>
  <PresentationFormat>Экран (4:3)</PresentationFormat>
  <Paragraphs>61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Современные теории воспитания</vt:lpstr>
      <vt:lpstr>Определение   воспитания</vt:lpstr>
      <vt:lpstr>Основные   закономерности воспитания</vt:lpstr>
      <vt:lpstr>ЦЕЛЬ  ВОСПИТАНИЯ:  Наиболее полное развитие человека, способного к духовному и физическому саморазвитию, самосовершенствованию и самореализации. </vt:lpstr>
      <vt:lpstr>Содержанием воспитания  является культура личности: внутренняя культура (духовность) и внешняя культура (общения, поведения, внешнего вида), способности каждого человека, его самоопределение, саморазвитие, самореализация. Средства воспитания – богатейший набор явлений и объектов, предметов окружающей действительности: достижения Духовной и материальной культуры своего народа и народов мира.  На развитие ребёнка влияют Виды деятельности: игра, труд, спорт, творчество, общение.             В информационном обществе широко используются технические средства (видео, телевидение, кино, компьютерные программы). Ничто не заменит слово педагога, пример его яркой личности,  уровень культуры педагога. Обучение дополняет и обогащает процесс воспитания, но не подменяет его. </vt:lpstr>
      <vt:lpstr>«Метод  есть  упорядоченная, проверенная на практике совокупность приёмов, указывающая , как надо действовать, сообразуясь с общей и конкретной целями».  Методы воспитания – совокупность наиболее общих способов решения воспитательных задач и осуществления воспитательных взаимодействий.</vt:lpstr>
      <vt:lpstr>Слайд 7</vt:lpstr>
      <vt:lpstr>Постепенно в традиционной педагогике происходит переход от авторитарности к широкому набору  методов, поощряющих самовоспитание. </vt:lpstr>
      <vt:lpstr>Гуманизация воспитательного процесса возможна при реализации целого комплекса следующих принципов:</vt:lpstr>
      <vt:lpstr>Гуманизация    воспитательно-образовательного процесса – задача всего педагогического коллектива, которая решается через формирование гуманистической  педагогической позиции и педагогической культуры УЧИТЕЛЕЙ; через овладение методиками и технологиями воспитательно-образовательного процесса, вовлекающими ребёнка в саморазвитие, САМОВОСПИТАНИЕ, САМОРЕАЛИЗАЦИЮ. </vt:lpstr>
      <vt:lpstr>    Технологический подход к воспитанию и обучению как новое направление, зародившееся в 60 -70 - е гг. хх в., привлёк педагогов - практиков идеей полной управляемости учебно-воспитательным процессом.                Под педагогической технологией  понимается систематическое и последовательное воплощение на практике заранее спроектированного учебно-воспитательного процесса.          педагогические технологии позволяют создавать гибкую и  подвижную структуру учебно-воспитательного процесса, корректируемую на любом её этапе благодаря наличию постоянной обратной связи.               Возможность поэтапного воспроизведения педагогической технологии обеспечивающей достижения целей воспитания и обучения для всех учащихся.</vt:lpstr>
      <vt:lpstr>                 В  казани  под руководством  М.И.Махмутова  была разработана технология проблемного обучения.                         В 70–е гг. получила известность и распространение методика в.Ф.Шаталова, который создал эффективную учебно-воспитательную технологию.                 Внедрение технологии воспитания и обучения в практику стимулировало теоретическую разработку проблемы технологического подхода в учебно-воспитательном процессе.            На эффективность воспитательного процесса в большей мере влияет мастерство педагога, особенности его личности,  отношение воспитанника к воспитателю.                    Продуктивность воспитательной технологии зависит от степени авторитета педагога и др. факторов.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воспитания</dc:title>
  <dc:creator>Маруся</dc:creator>
  <cp:lastModifiedBy>#</cp:lastModifiedBy>
  <cp:revision>71</cp:revision>
  <dcterms:created xsi:type="dcterms:W3CDTF">2011-01-10T10:36:51Z</dcterms:created>
  <dcterms:modified xsi:type="dcterms:W3CDTF">2011-04-18T05:27:57Z</dcterms:modified>
</cp:coreProperties>
</file>