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3" r:id="rId11"/>
    <p:sldId id="264" r:id="rId12"/>
    <p:sldId id="265" r:id="rId13"/>
    <p:sldId id="282" r:id="rId14"/>
    <p:sldId id="267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88B98-816F-49F4-A155-C161C36BED3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D783-B2AF-48CF-B477-F69089CB59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D783-B2AF-48CF-B477-F69089CB59A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0093F642-757C-481F-BE18-2A58806ED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C83C6-EA43-45EE-B332-C81C9408E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BD742-6F38-44F1-AE12-DDB246771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D548700-114C-415F-9414-015F5A9CE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C7B0E07-54B9-455C-BA3D-702BFD35E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B1D076E-A53F-4554-9EA5-15D5FD699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090ABA2-60FD-4F3C-AAB1-DB9ADFE7E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A7EF0C91-BEC7-4EE9-8F0C-D55DF5B39B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D012-99E4-4CB2-8E3D-A29309F2D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9C40-5080-4A5B-8958-64B1B6C61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750CC-98C7-4BC8-B4FD-3B490298D9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6989-4112-4768-A2F6-FD1A88F81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9A98-997B-4A6F-882C-582736896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E0C3-57CB-454C-9368-84030B44EA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568B3-05B6-4C1A-88C0-8A1A2DE78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B9A58-B763-40F1-B96B-B2292BFA0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1B99A89-D0D1-498B-9EC3-8CE69837B58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ПРИСПОСОБЛЕНИЯ ДЛЯ ТОКАРНЫХ СТАНКОВ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Нетрадиционные токарные патроны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905000"/>
            <a:ext cx="4062413" cy="4038600"/>
          </a:xfrm>
        </p:spPr>
        <p:txBody>
          <a:bodyPr/>
          <a:lstStyle/>
          <a:p>
            <a:r>
              <a:rPr lang="ru-RU" sz="2300"/>
              <a:t>Патрон со специальным встроенным цилиндром. Патрон предназначен для токарной обработки заготовки в центрах. Плавающие захваты компенсируют шероховатость на поверхности заготовки при ее установке. 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133600"/>
            <a:ext cx="3529013" cy="33115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Нетрадиционные токарные патроны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905000"/>
            <a:ext cx="4392612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Приспособление, служит для закрепления алюминиевого корпуса насоса при обработке его на токарном станке. Комплект из трех кулачков, зажимая деформирующуюся часть (диафрагму) заготовки, центрирует ее с помощью штифтов для предварительной установки. Затем заготовка зажимается прихватами. Привод патрона — гидравлический цилиндр.</a:t>
            </a:r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2060575"/>
            <a:ext cx="3313112" cy="388937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Нетрадиционные токарные патроны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246562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/>
              <a:t>При обработке концентричной заготовки, для закрепления которой необходимо автономное перемещение кулачков, применяется патрон, показанный на рисунке </a:t>
            </a:r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060575"/>
            <a:ext cx="3384550" cy="352901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Поводковый патрон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94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Универсальный поводковый патрон предназначен для базирования заготовок типа вала и передачи им крутящего момента при обработке в центрах на токарных станках, в том числе с ЧПУ. </a:t>
            </a:r>
          </a:p>
        </p:txBody>
      </p:sp>
      <p:pic>
        <p:nvPicPr>
          <p:cNvPr id="614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708275"/>
            <a:ext cx="4321175" cy="2447925"/>
          </a:xfrm>
          <a:noFill/>
          <a:ln/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931988" y="5445125"/>
            <a:ext cx="57546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 i="1"/>
              <a:t>1,3 - </a:t>
            </a:r>
            <a:r>
              <a:rPr lang="ru-RU" sz="1200"/>
              <a:t>резьбовые втулки; 2 -  пружина; </a:t>
            </a:r>
            <a:r>
              <a:rPr lang="ru-RU" sz="1200" i="1"/>
              <a:t>3 - </a:t>
            </a:r>
            <a:r>
              <a:rPr lang="ru-RU" sz="1200"/>
              <a:t>штанга; </a:t>
            </a:r>
            <a:r>
              <a:rPr lang="ru-RU" sz="1200" i="1"/>
              <a:t>4 - </a:t>
            </a:r>
            <a:r>
              <a:rPr lang="ru-RU" sz="1200"/>
              <a:t>корпус хвостовика; </a:t>
            </a:r>
            <a:r>
              <a:rPr lang="ru-RU" sz="1200" i="1"/>
              <a:t>6 -</a:t>
            </a:r>
            <a:endParaRPr lang="ru-RU" sz="1200"/>
          </a:p>
          <a:p>
            <a:pPr algn="ctr"/>
            <a:r>
              <a:rPr lang="ru-RU" sz="1200"/>
              <a:t>неподвижный палец;</a:t>
            </a:r>
            <a:r>
              <a:rPr lang="ru-RU" sz="1200" b="1"/>
              <a:t> </a:t>
            </a:r>
            <a:r>
              <a:rPr lang="ru-RU" sz="1200"/>
              <a:t>7- палец для крепления кулачка </a:t>
            </a:r>
            <a:r>
              <a:rPr lang="ru-RU" sz="1200" i="1"/>
              <a:t>8; 9 - </a:t>
            </a:r>
            <a:r>
              <a:rPr lang="ru-RU" sz="1200"/>
              <a:t>плавающий центр;</a:t>
            </a:r>
          </a:p>
          <a:p>
            <a:pPr algn="ctr"/>
            <a:r>
              <a:rPr lang="ru-RU" sz="1200" i="1"/>
              <a:t>10 - </a:t>
            </a:r>
            <a:r>
              <a:rPr lang="ru-RU" sz="1200"/>
              <a:t>диск; 11- корпус патрона; </a:t>
            </a:r>
            <a:r>
              <a:rPr lang="ru-RU" sz="1200" i="1"/>
              <a:t>12 -  </a:t>
            </a:r>
            <a:r>
              <a:rPr lang="ru-RU" sz="1200"/>
              <a:t>поворотный кожух; 13 - фиксатор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Поводковые патроны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013325"/>
            <a:ext cx="7696200" cy="9302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chemeClr val="tx2"/>
                </a:solidFill>
              </a:rPr>
              <a:t>Схема точения заготовки методом продольной подачи с использованием поводкового патрона и хомутика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               Точение методом продольной подачи осуществляется при помощи хомутика 1, который крепится на заготовке, и поводкового патрона 3, закрепляемого на шпинделе токарного станка. Заготовка 2 устанавливается в центрах. </a:t>
            </a:r>
          </a:p>
        </p:txBody>
      </p:sp>
      <p:pic>
        <p:nvPicPr>
          <p:cNvPr id="26632" name="Picture 8" descr="5_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2708275"/>
            <a:ext cx="3673475" cy="2071688"/>
          </a:xfrm>
          <a:noFill/>
          <a:ln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971550" y="1981200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используют на токарных станках при обработке заготовок деталей типа вала в центрах станка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Мембранный патрон рожкового типа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905000"/>
            <a:ext cx="4133850" cy="4403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 Применяют на токарных станках, если необходимо обработать партию заготовок с высокой точностью центрирования.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/>
              <a:t/>
            </a:r>
            <a:br>
              <a:rPr lang="ru-RU" sz="1600"/>
            </a:br>
            <a:r>
              <a:rPr lang="ru-RU" sz="1600"/>
              <a:t>В мембранном патроне рожкового типа заготовку </a:t>
            </a:r>
            <a:r>
              <a:rPr lang="ru-RU" sz="1600" i="1"/>
              <a:t>3 </a:t>
            </a:r>
            <a:r>
              <a:rPr lang="ru-RU" sz="1600"/>
              <a:t>устанавливают между торцами винтов 2, которые через рожки1 связаны с мембраной </a:t>
            </a:r>
            <a:r>
              <a:rPr lang="ru-RU" sz="1600" i="1"/>
              <a:t>4. </a:t>
            </a:r>
            <a:r>
              <a:rPr lang="ru-RU" sz="1600"/>
              <a:t>При прогибе мембраны в сторону заготовки концы рожков с винтами расходятся и освобождают заготовку, а при снятии нагрузки с мембраны — закрепляют ее. Настройка патрона на размер заготовки и регулирование силы зажима осуществляется с помощью винта </a:t>
            </a:r>
            <a:r>
              <a:rPr lang="ru-RU" sz="1600" i="1"/>
              <a:t>2.</a:t>
            </a:r>
            <a:r>
              <a:rPr lang="ru-RU" sz="1600"/>
              <a:t> </a:t>
            </a:r>
          </a:p>
        </p:txBody>
      </p:sp>
      <p:pic>
        <p:nvPicPr>
          <p:cNvPr id="3482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420938"/>
            <a:ext cx="3816350" cy="2879725"/>
          </a:xfrm>
          <a:noFill/>
          <a:ln/>
        </p:spPr>
      </p:pic>
      <p:graphicFrame>
        <p:nvGraphicFramePr>
          <p:cNvPr id="34837" name="Group 21"/>
          <p:cNvGraphicFramePr>
            <a:graphicFrameLocks noGrp="1"/>
          </p:cNvGraphicFramePr>
          <p:nvPr/>
        </p:nvGraphicFramePr>
        <p:xfrm>
          <a:off x="1258888" y="5445125"/>
          <a:ext cx="3241675" cy="374650"/>
        </p:xfrm>
        <a:graphic>
          <a:graphicData uri="http://schemas.openxmlformats.org/drawingml/2006/table">
            <a:tbl>
              <a:tblPr/>
              <a:tblGrid>
                <a:gridCol w="324167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 рожки; 2— винт;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3—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заготовка;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мембрана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3327400" y="33591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Цанговые патроны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914900"/>
            <a:ext cx="7696200" cy="1538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                   а - с втягиваемой цангой;        б - с выдвижной цангой.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Условные обозначения: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</a:t>
            </a:r>
            <a:r>
              <a:rPr lang="ru-RU" sz="1200"/>
              <a:t>N - осевая сила; Q - радиальная сила, действующая на деталь; Q1 - сила предварительного сжатия лепестков цанги; a = 30...40° - угол при вершине конуса цанги; j = 6...8° - угол трения; l - длина лепестка цанги от места ее задела до середины конуса цанги; D - наружный диаметр лепестков цанги; s - толщина изгибающегося лепестка цанги. </a:t>
            </a:r>
          </a:p>
        </p:txBody>
      </p:sp>
      <p:pic>
        <p:nvPicPr>
          <p:cNvPr id="38918" name="Picture 6" descr="5_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2565400"/>
            <a:ext cx="4752975" cy="2303463"/>
          </a:xfrm>
          <a:noFill/>
          <a:ln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42988" y="1690688"/>
            <a:ext cx="7416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Применяют для зажима калиброванных прутков разного профиля, обрабатываемых на револьверных станках и прутковых автоматах.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Подающая цанга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28775"/>
            <a:ext cx="4464050" cy="4692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Подающая цанга навинчива-ется на подающую трубу, кото-рая получает от привода осевое перемещение для подачи рас-положенного в ней прутка. При загрузке станка пруток проталки-вается между лепестками пода-ющей цанги, раздвигая их. Сила упругости прижимает лепестки к поверхности прутка. При пере-мещении подающей трубы ле-пестки цанги под действием сил трения сжимаются, увеличивая силу сцепления с прутком. </a:t>
            </a:r>
          </a:p>
        </p:txBody>
      </p:sp>
      <p:pic>
        <p:nvPicPr>
          <p:cNvPr id="4096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133600"/>
            <a:ext cx="2819400" cy="2219325"/>
          </a:xfr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95288" y="5013325"/>
            <a:ext cx="44656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2"/>
                </a:solidFill>
              </a:rPr>
              <a:t>Представляет собой стальную закаленную втулку с тремя надрезами, образующими пружинящие лепестки, концы которых прижаты друг к другу. Форма и размеры отверстия подающей цанги должны соответствовать профилю заготовки-прутка.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Зажимная цанга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05000"/>
            <a:ext cx="446405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>
                <a:solidFill>
                  <a:schemeClr val="tx2"/>
                </a:solidFill>
              </a:rPr>
              <a:t>Зажимная цанга</a:t>
            </a:r>
            <a:r>
              <a:rPr lang="ru-RU" sz="1600" i="1"/>
              <a:t> </a:t>
            </a:r>
            <a:r>
              <a:rPr lang="ru-RU" sz="1600" b="1">
                <a:solidFill>
                  <a:schemeClr val="tx2"/>
                </a:solidFill>
              </a:rPr>
              <a:t>со сменными вкладышами</a:t>
            </a:r>
            <a:r>
              <a:rPr lang="ru-RU" sz="1600"/>
              <a:t> (а)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       Перед обработкой прутка ослабляют винты </a:t>
            </a:r>
            <a:r>
              <a:rPr lang="ru-RU" sz="1600" i="1"/>
              <a:t>3, </a:t>
            </a:r>
            <a:r>
              <a:rPr lang="ru-RU" sz="1600"/>
              <a:t>устанавливают вкладыш 1 нужного профиля и размера, ориентируя его по штифтам 2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Для обработки заготовок малого диаметра применяют </a:t>
            </a:r>
            <a:r>
              <a:rPr lang="ru-RU" sz="1600" b="1">
                <a:solidFill>
                  <a:schemeClr val="tx2"/>
                </a:solidFill>
              </a:rPr>
              <a:t>зажимные разъемные цанги</a:t>
            </a:r>
            <a:r>
              <a:rPr lang="ru-RU" sz="1600"/>
              <a:t> (б), у которых лепестки </a:t>
            </a:r>
            <a:r>
              <a:rPr lang="ru-RU" sz="1600" i="1"/>
              <a:t>4 </a:t>
            </a:r>
            <a:r>
              <a:rPr lang="ru-RU" sz="1600"/>
              <a:t>разводятся пружинами 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Зажимная цельная цанга</a:t>
            </a:r>
            <a:r>
              <a:rPr lang="ru-RU" sz="1600"/>
              <a:t>  (в) может быть выполнена в виде втулки с 3... 6 пружинящими лепестками .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4404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916113"/>
            <a:ext cx="2846388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Токарные центры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используют при обработке заготовок различной формы и размеров. Угол при вершине рабочей части </a:t>
            </a:r>
            <a:r>
              <a:rPr lang="ru-RU" sz="2000" i="1"/>
              <a:t>1 </a:t>
            </a:r>
            <a:r>
              <a:rPr lang="ru-RU" sz="2000"/>
              <a:t>центра обычно равен 60°. Диаметр опорной части </a:t>
            </a:r>
            <a:r>
              <a:rPr lang="ru-RU" sz="2000" i="1"/>
              <a:t>3 </a:t>
            </a:r>
            <a:r>
              <a:rPr lang="ru-RU" sz="2000"/>
              <a:t>меньше меньшего диаметра хвостовой части </a:t>
            </a:r>
            <a:r>
              <a:rPr lang="ru-RU" sz="2000" i="1"/>
              <a:t>2 </a:t>
            </a:r>
            <a:r>
              <a:rPr lang="ru-RU" sz="2000"/>
              <a:t>конуса. Это позволяет вынимать центр из гнезда без повреждения конической поверхности хвостовой части заготовки.</a:t>
            </a: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38438" y="4376738"/>
            <a:ext cx="3743325" cy="1190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ТОКАРНЫХ ПРИСПОСОБЛЕНИЙ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Все приспособления для токарных станков в целях унификации могут быть классифицированы по следу-ющим основным признакам: конструкция; размеры оборудования; размеры заготовок; достижимая точ-ность обработки с использованием приспособления.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/>
          </a:p>
          <a:p>
            <a:pPr>
              <a:lnSpc>
                <a:spcPct val="90000"/>
              </a:lnSpc>
            </a:pPr>
            <a:r>
              <a:rPr lang="ru-RU" sz="2200"/>
              <a:t>По конструктивному признаку (в зависимости от спо-соба установки и закрепления заготовок) токарные приспособления подразделяют на следующие груп-пы: кулачковые, поводковые, цанговые и мембранные патроны; токарные центры; токарные оправки, базируемые в конус шпинделя; люнеты; планшайбы.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токарных центров </a:t>
            </a:r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9650" y="2314575"/>
            <a:ext cx="3276600" cy="1123950"/>
          </a:xfrm>
        </p:spPr>
      </p:pic>
      <p:sp>
        <p:nvSpPr>
          <p:cNvPr id="47110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i="1">
                <a:solidFill>
                  <a:schemeClr val="tx2"/>
                </a:solidFill>
              </a:rPr>
              <a:t>Обратный центр</a:t>
            </a:r>
            <a:r>
              <a:rPr lang="ru-RU" sz="1600"/>
              <a:t> служит для установки заготовок диаметром до 4 мм. У таких заготовок вместо центровых отверстий имеются наружные углубления — конические поверхности с углом при вершине 60°, в которые входит внутренний конус центра,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 b="1" i="1">
                <a:solidFill>
                  <a:schemeClr val="tx2"/>
                </a:solidFill>
              </a:rPr>
              <a:t>Центр с рифленой рабочей поверхностью </a:t>
            </a:r>
            <a:r>
              <a:rPr lang="ru-RU" sz="1600"/>
              <a:t>рабочей части предназначен для обработки заготовок с большим центровым отверстием без поводкового патрона  </a:t>
            </a: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28688" y="4310063"/>
            <a:ext cx="3438525" cy="13239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токарных центров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6300" y="1905000"/>
            <a:ext cx="3771900" cy="4692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i="1">
                <a:solidFill>
                  <a:schemeClr val="tx2"/>
                </a:solidFill>
              </a:rPr>
              <a:t>срезанный центр</a:t>
            </a:r>
            <a:r>
              <a:rPr lang="ru-RU" sz="1400"/>
              <a:t>  применяется для подрезания торца заготовки, который устанавливают только в пиноль задней бабки.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tx2"/>
                </a:solidFill>
              </a:rPr>
              <a:t>задний центр</a:t>
            </a:r>
            <a:r>
              <a:rPr lang="ru-RU" sz="1400"/>
              <a:t> </a:t>
            </a:r>
            <a:r>
              <a:rPr lang="ru-RU" sz="1400" b="1">
                <a:solidFill>
                  <a:schemeClr val="tx2"/>
                </a:solidFill>
              </a:rPr>
              <a:t>с</a:t>
            </a:r>
            <a:r>
              <a:rPr lang="ru-RU" sz="1400"/>
              <a:t> </a:t>
            </a:r>
            <a:r>
              <a:rPr lang="ru-RU" sz="1400" b="1" i="1">
                <a:solidFill>
                  <a:schemeClr val="tx2"/>
                </a:solidFill>
              </a:rPr>
              <a:t>твердосплавной рабочей частью</a:t>
            </a:r>
            <a:r>
              <a:rPr lang="ru-RU" sz="1400" b="1">
                <a:solidFill>
                  <a:schemeClr val="tx2"/>
                </a:solidFill>
              </a:rPr>
              <a:t> </a:t>
            </a:r>
            <a:r>
              <a:rPr lang="ru-RU" sz="1400"/>
              <a:t>изготовляют из углеродистой стали, для предотвращения изнашивания и предупреждения потери твердости</a:t>
            </a:r>
            <a:endParaRPr lang="ru-RU" sz="14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 b="1" i="1">
                <a:solidFill>
                  <a:schemeClr val="tx2"/>
                </a:solidFill>
              </a:rPr>
              <a:t>Центр со сферической рабочей частью</a:t>
            </a:r>
            <a:r>
              <a:rPr lang="ru-RU" sz="1400" i="1"/>
              <a:t>) </a:t>
            </a:r>
            <a:r>
              <a:rPr lang="ru-RU" sz="1400"/>
              <a:t>используют в тех случаях, когда требуется обработать заготовку, ось которой не совпадает с осью вращения шпинделя станка.  </a:t>
            </a:r>
          </a:p>
        </p:txBody>
      </p:sp>
      <p:pic>
        <p:nvPicPr>
          <p:cNvPr id="4916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4941888"/>
            <a:ext cx="3495675" cy="1266825"/>
          </a:xfrm>
        </p:spPr>
      </p:pic>
      <p:pic>
        <p:nvPicPr>
          <p:cNvPr id="4916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1844675"/>
            <a:ext cx="3381375" cy="1257300"/>
          </a:xfrm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429000"/>
            <a:ext cx="3448050" cy="111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Вращающиеся центры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r>
              <a:rPr lang="ru-RU" sz="1800"/>
              <a:t>Вращающиеся центры для центровых деталей. </a:t>
            </a:r>
          </a:p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r>
              <a:rPr lang="ru-RU" sz="1800"/>
              <a:t>Вращающие центры для полых деталей. </a:t>
            </a:r>
          </a:p>
        </p:txBody>
      </p:sp>
      <p:pic>
        <p:nvPicPr>
          <p:cNvPr id="52232" name="Picture 8" descr="5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066925"/>
            <a:ext cx="3771900" cy="1617663"/>
          </a:xfrm>
          <a:noFill/>
          <a:ln/>
        </p:spPr>
      </p:pic>
      <p:pic>
        <p:nvPicPr>
          <p:cNvPr id="52233" name="Picture 9" descr="5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4148138"/>
            <a:ext cx="3771900" cy="1646237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Плавающий центр для станков с ЧПУ </a:t>
            </a:r>
          </a:p>
        </p:txBody>
      </p:sp>
      <p:pic>
        <p:nvPicPr>
          <p:cNvPr id="54279" name="Picture 7" descr="5_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2708275"/>
            <a:ext cx="5616575" cy="252095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Хомутики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Обычный хомутик на девают на заготовку и закрепляют винтом(</a:t>
            </a:r>
            <a:r>
              <a:rPr lang="ru-RU" sz="1400" i="1"/>
              <a:t>а). </a:t>
            </a:r>
            <a:r>
              <a:rPr lang="ru-RU" sz="1400"/>
              <a:t>Хвостовиком хомутик упирается в палец поводкового патрона.</a:t>
            </a: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Более удобен в работе самозатя-гивающийся хомутик (</a:t>
            </a:r>
            <a:r>
              <a:rPr lang="ru-RU" sz="1400" i="1"/>
              <a:t>б), </a:t>
            </a:r>
            <a:r>
              <a:rPr lang="ru-RU" sz="1400"/>
              <a:t>хвостовик </a:t>
            </a:r>
            <a:r>
              <a:rPr lang="ru-RU" sz="1400" i="1"/>
              <a:t>2 </a:t>
            </a:r>
            <a:r>
              <a:rPr lang="ru-RU" sz="1400"/>
              <a:t>которого подвижно закреплен в корпусе 5 на оси </a:t>
            </a:r>
            <a:r>
              <a:rPr lang="ru-RU" sz="1400" i="1"/>
              <a:t>4. </a:t>
            </a:r>
            <a:r>
              <a:rPr lang="ru-RU" sz="1400"/>
              <a:t>Нижняя часть хвостовика </a:t>
            </a:r>
            <a:r>
              <a:rPr lang="ru-RU" sz="1400" i="1"/>
              <a:t>2, </a:t>
            </a:r>
            <a:r>
              <a:rPr lang="ru-RU" sz="1400"/>
              <a:t>обращенная к заготовке, выполнена эксцентрично по отноше-нию к оси </a:t>
            </a:r>
            <a:r>
              <a:rPr lang="ru-RU" sz="1400" i="1"/>
              <a:t>4 </a:t>
            </a:r>
            <a:r>
              <a:rPr lang="ru-RU" sz="1400"/>
              <a:t>и имеет насечку. Для установки хомутика на заготовку хвостовик наклоняют в сторону пружины </a:t>
            </a:r>
            <a:r>
              <a:rPr lang="ru-RU" sz="1400" i="1"/>
              <a:t>3, </a:t>
            </a:r>
            <a:r>
              <a:rPr lang="ru-RU" sz="1400"/>
              <a:t>которая создает предвари-тельную силу зажима. Окончательный зажим заготовки обеспечивает палец-поводок </a:t>
            </a:r>
            <a:r>
              <a:rPr lang="ru-RU" sz="1400" i="1"/>
              <a:t>1 </a:t>
            </a:r>
            <a:r>
              <a:rPr lang="ru-RU" sz="1400"/>
              <a:t>патрона в процессе обработки </a:t>
            </a:r>
          </a:p>
        </p:txBody>
      </p:sp>
      <p:pic>
        <p:nvPicPr>
          <p:cNvPr id="5735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133600"/>
            <a:ext cx="3771900" cy="2576513"/>
          </a:xfrm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692400" y="25590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100"/>
          </a:p>
          <a:p>
            <a:pPr eaLnBrk="0" hangingPunct="0"/>
            <a:endParaRPr lang="ru-RU"/>
          </a:p>
        </p:txBody>
      </p:sp>
      <p:graphicFrame>
        <p:nvGraphicFramePr>
          <p:cNvPr id="57366" name="Group 22"/>
          <p:cNvGraphicFramePr>
            <a:graphicFrameLocks noGrp="1"/>
          </p:cNvGraphicFramePr>
          <p:nvPr/>
        </p:nvGraphicFramePr>
        <p:xfrm>
          <a:off x="2692400" y="3086100"/>
          <a:ext cx="417513" cy="365125"/>
        </p:xfrm>
        <a:graphic>
          <a:graphicData uri="http://schemas.openxmlformats.org/drawingml/2006/table">
            <a:tbl>
              <a:tblPr/>
              <a:tblGrid>
                <a:gridCol w="417513"/>
              </a:tblGrid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95288" y="4724400"/>
            <a:ext cx="41052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r>
              <a:rPr lang="ru-RU" sz="1100"/>
              <a:t> </a:t>
            </a:r>
            <a:r>
              <a:rPr lang="ru-RU" sz="1200" b="1">
                <a:solidFill>
                  <a:srgbClr val="000000"/>
                </a:solidFill>
              </a:rPr>
              <a:t>Обычный </a:t>
            </a:r>
            <a:r>
              <a:rPr lang="ru-RU" sz="1200" i="1">
                <a:solidFill>
                  <a:srgbClr val="000000"/>
                </a:solidFill>
              </a:rPr>
              <a:t>(а) </a:t>
            </a:r>
            <a:r>
              <a:rPr lang="ru-RU" sz="1200" b="1">
                <a:solidFill>
                  <a:srgbClr val="000000"/>
                </a:solidFill>
              </a:rPr>
              <a:t>и</a:t>
            </a: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ru-RU" sz="1200" b="1">
                <a:solidFill>
                  <a:srgbClr val="000000"/>
                </a:solidFill>
              </a:rPr>
              <a:t>самозатягивающийся </a:t>
            </a:r>
            <a:r>
              <a:rPr lang="ru-RU" sz="1200" i="1">
                <a:solidFill>
                  <a:srgbClr val="000000"/>
                </a:solidFill>
              </a:rPr>
              <a:t>(б) </a:t>
            </a:r>
            <a:r>
              <a:rPr lang="ru-RU" sz="1200" b="1">
                <a:solidFill>
                  <a:srgbClr val="000000"/>
                </a:solidFill>
              </a:rPr>
              <a:t>токарные хомутики</a:t>
            </a:r>
            <a:endParaRPr lang="ru-RU" sz="1200"/>
          </a:p>
          <a:p>
            <a:pPr eaLnBrk="0" hangingPunct="0"/>
            <a:r>
              <a:rPr lang="ru-RU" sz="1200">
                <a:solidFill>
                  <a:srgbClr val="000000"/>
                </a:solidFill>
              </a:rPr>
              <a:t>1-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палец-поводок; 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1200" i="1">
                <a:solidFill>
                  <a:srgbClr val="000000"/>
                </a:solidFill>
              </a:rPr>
              <a:t> -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хвостовик; 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sz="1200" i="1">
                <a:solidFill>
                  <a:srgbClr val="000000"/>
                </a:solidFill>
              </a:rPr>
              <a:t> -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пружина; 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sz="1200" i="1">
                <a:solidFill>
                  <a:srgbClr val="000000"/>
                </a:solidFill>
              </a:rPr>
              <a:t> -</a:t>
            </a:r>
            <a:r>
              <a:rPr lang="ru-RU" sz="12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ось; </a:t>
            </a:r>
            <a:endParaRPr lang="ru-RU" sz="1200">
              <a:solidFill>
                <a:srgbClr val="000000"/>
              </a:solidFill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1200">
                <a:solidFill>
                  <a:srgbClr val="000000"/>
                </a:solidFill>
              </a:rPr>
              <a:t> -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корпус</a:t>
            </a:r>
            <a:endParaRPr lang="ru-RU" sz="1200"/>
          </a:p>
          <a:p>
            <a:pPr eaLnBrk="0" hangingPunct="0"/>
            <a:endParaRPr lang="ru-RU"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Трехкулачковый поводковый патрон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16113"/>
            <a:ext cx="37719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1 - кулачок;</a:t>
            </a:r>
          </a:p>
          <a:p>
            <a:pPr>
              <a:lnSpc>
                <a:spcPct val="80000"/>
              </a:lnSpc>
            </a:pPr>
            <a:r>
              <a:rPr lang="ru-RU" sz="2000"/>
              <a:t>2 - палец; </a:t>
            </a:r>
          </a:p>
          <a:p>
            <a:pPr>
              <a:lnSpc>
                <a:spcPct val="80000"/>
              </a:lnSpc>
            </a:pPr>
            <a:r>
              <a:rPr lang="ru-RU" sz="2000"/>
              <a:t>3, 12 - оси; </a:t>
            </a:r>
          </a:p>
          <a:p>
            <a:pPr>
              <a:lnSpc>
                <a:spcPct val="80000"/>
              </a:lnSpc>
            </a:pPr>
            <a:r>
              <a:rPr lang="ru-RU" sz="2000"/>
              <a:t>4 - корпус патрона;</a:t>
            </a:r>
          </a:p>
          <a:p>
            <a:pPr>
              <a:lnSpc>
                <a:spcPct val="80000"/>
              </a:lnSpc>
            </a:pPr>
            <a:r>
              <a:rPr lang="ru-RU" sz="2000"/>
              <a:t>5 - резьбовая пробка; </a:t>
            </a:r>
          </a:p>
          <a:p>
            <a:pPr>
              <a:lnSpc>
                <a:spcPct val="80000"/>
              </a:lnSpc>
            </a:pPr>
            <a:r>
              <a:rPr lang="ru-RU" sz="2000"/>
              <a:t>6 - пружина; </a:t>
            </a:r>
          </a:p>
          <a:p>
            <a:pPr>
              <a:lnSpc>
                <a:spcPct val="80000"/>
              </a:lnSpc>
            </a:pPr>
            <a:r>
              <a:rPr lang="ru-RU" sz="2000"/>
              <a:t>7 - конусная часть корпуса;</a:t>
            </a:r>
          </a:p>
          <a:p>
            <a:pPr>
              <a:lnSpc>
                <a:spcPct val="80000"/>
              </a:lnSpc>
            </a:pPr>
            <a:r>
              <a:rPr lang="ru-RU" sz="2000"/>
              <a:t>8 - плавающий центр; </a:t>
            </a:r>
          </a:p>
          <a:p>
            <a:pPr>
              <a:lnSpc>
                <a:spcPct val="80000"/>
              </a:lnSpc>
            </a:pPr>
            <a:r>
              <a:rPr lang="ru-RU" sz="2000"/>
              <a:t>9 - винт; </a:t>
            </a:r>
          </a:p>
          <a:p>
            <a:pPr>
              <a:lnSpc>
                <a:spcPct val="80000"/>
              </a:lnSpc>
            </a:pPr>
            <a:r>
              <a:rPr lang="ru-RU" sz="2000"/>
              <a:t>10 - груз; </a:t>
            </a:r>
          </a:p>
          <a:p>
            <a:pPr>
              <a:lnSpc>
                <a:spcPct val="80000"/>
              </a:lnSpc>
            </a:pPr>
            <a:r>
              <a:rPr lang="ru-RU" sz="2000"/>
              <a:t>11 - кожух; </a:t>
            </a:r>
          </a:p>
          <a:p>
            <a:pPr>
              <a:lnSpc>
                <a:spcPct val="80000"/>
              </a:lnSpc>
            </a:pPr>
            <a:r>
              <a:rPr lang="ru-RU" sz="2000"/>
              <a:t>13 - крышка; </a:t>
            </a:r>
          </a:p>
          <a:p>
            <a:pPr>
              <a:lnSpc>
                <a:spcPct val="80000"/>
              </a:lnSpc>
            </a:pPr>
            <a:r>
              <a:rPr lang="ru-RU" sz="2000"/>
              <a:t>14 - пружина </a:t>
            </a:r>
          </a:p>
        </p:txBody>
      </p:sp>
      <p:pic>
        <p:nvPicPr>
          <p:cNvPr id="60420" name="Picture 4" descr="5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9050" y="1773238"/>
            <a:ext cx="3138488" cy="4535487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Токарные оправки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700"/>
              <a:t>Применяют при закреплении заготовки с центральным отверстием (втулок, шестерен, колец) в центрах, если требования к качеству обработки заготовки высокое. При изготовлении таких деталей требуется получать высокую соосность наружных и внутренних поверхностей и заданную перпендикулярность торцов к оси детали</a:t>
            </a:r>
          </a:p>
          <a:p>
            <a:endParaRPr lang="ru-RU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токарных оправок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>
                <a:solidFill>
                  <a:schemeClr val="tx2"/>
                </a:solidFill>
              </a:rPr>
              <a:t>В зависимости от способа установки и центрирования обрабатываемых заготовок оправки можно подразделить на следующие виды:</a:t>
            </a:r>
          </a:p>
          <a:p>
            <a:pPr marL="590550" indent="-590550" algn="ctr">
              <a:lnSpc>
                <a:spcPct val="80000"/>
              </a:lnSpc>
              <a:buFont typeface="Wingdings" pitchFamily="2" charset="2"/>
              <a:buNone/>
            </a:pPr>
            <a:endParaRPr lang="ru-RU" sz="2200" b="1">
              <a:solidFill>
                <a:schemeClr val="tx2"/>
              </a:solidFill>
            </a:endParaRP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Жесткие (гладкие) для установки заготовок с зазором или натягом;</a:t>
            </a: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Разжимные цанговые;</a:t>
            </a: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Клиновые (плунжерные, шариковые);</a:t>
            </a: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С тарельчатыми пружинами;</a:t>
            </a: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Самозажимные (кулачковые, роликовые);</a:t>
            </a:r>
          </a:p>
          <a:p>
            <a:pPr marL="590550" indent="-590550">
              <a:lnSpc>
                <a:spcPct val="80000"/>
              </a:lnSpc>
            </a:pPr>
            <a:r>
              <a:rPr lang="ru-RU" sz="2200"/>
              <a:t>С центрирующей упругой втулкой.</a:t>
            </a:r>
          </a:p>
          <a:p>
            <a:pPr marL="590550" indent="-590550">
              <a:lnSpc>
                <a:spcPct val="80000"/>
              </a:lnSpc>
            </a:pPr>
            <a:endParaRPr lang="ru-RU"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Жесткие центровые оправки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Гладкая оправка со шпонкой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Гладкая центровая оправка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(1 - оправка;  2 - фланец; 3 - заготовка; 4 - гайка; 5 - шайба).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Конусная оправка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(1 - оправка; 2 - заготовка). </a:t>
            </a:r>
          </a:p>
        </p:txBody>
      </p:sp>
      <p:pic>
        <p:nvPicPr>
          <p:cNvPr id="65548" name="Picture 12" descr="5_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4581525"/>
            <a:ext cx="2089150" cy="1512888"/>
          </a:xfrm>
          <a:noFill/>
          <a:ln/>
        </p:spPr>
      </p:pic>
      <p:pic>
        <p:nvPicPr>
          <p:cNvPr id="65549" name="Picture 13" descr="5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141663"/>
            <a:ext cx="24479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5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00113" y="1916113"/>
            <a:ext cx="3771900" cy="115887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Оправка кулачковая шпиндельная 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365625"/>
            <a:ext cx="7696200" cy="1219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</a:rPr>
              <a:t>Условные обозначения:</a:t>
            </a:r>
            <a:r>
              <a:rPr lang="ru-RU" sz="2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Q - осевая сила на тяге; D - диаметр посадочный; d - диаметр кулачков; d1 – диаметр тяги; l - длина оправки.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</a:rPr>
              <a:t>Предназначены для закрепления полых заготовок деталей типа тел вращения</a:t>
            </a:r>
          </a:p>
        </p:txBody>
      </p:sp>
      <p:pic>
        <p:nvPicPr>
          <p:cNvPr id="67591" name="Picture 7" descr="5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916113"/>
            <a:ext cx="4537075" cy="252095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Кулачковые патроны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Двухкулачковый </a:t>
            </a:r>
            <a:r>
              <a:rPr lang="ru-RU" sz="1000" i="1"/>
              <a:t>(а) </a:t>
            </a:r>
            <a:r>
              <a:rPr lang="ru-RU" sz="1000"/>
              <a:t>и трехкулачковый </a:t>
            </a:r>
            <a:r>
              <a:rPr lang="ru-RU" sz="1000" i="1"/>
              <a:t>(б) </a:t>
            </a:r>
            <a:r>
              <a:rPr lang="ru-RU" sz="1000"/>
              <a:t>самоцентрирующие патроны: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1 - заготовка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400"/>
              <a:t>В двухкулачковых самоцентрирующих патронах (</a:t>
            </a:r>
            <a:r>
              <a:rPr lang="ru-RU" sz="1400" i="1"/>
              <a:t>а</a:t>
            </a:r>
            <a:r>
              <a:rPr lang="ru-RU" sz="1400"/>
              <a:t>)</a:t>
            </a:r>
            <a:r>
              <a:rPr lang="ru-RU" sz="1400" i="1"/>
              <a:t> </a:t>
            </a:r>
            <a:r>
              <a:rPr lang="ru-RU" sz="1400"/>
              <a:t>закрепляют различные фасонные отливки и поковки, причем кулачки таких патронов часто предназначены для закрепления заготовки только одного типоразмера. Наиболее массовые трехкулачковые самоцентрирующие патроны (б</a:t>
            </a:r>
            <a:r>
              <a:rPr lang="ru-RU" sz="1400" i="1"/>
              <a:t>) </a:t>
            </a:r>
            <a:r>
              <a:rPr lang="ru-RU" sz="1400"/>
              <a:t>используют при обработке заготовок круглой и шестигранной формы или круглых прутков большого диаметра. </a:t>
            </a:r>
            <a:endParaRPr lang="en-US" sz="1400"/>
          </a:p>
          <a:p>
            <a:pPr>
              <a:lnSpc>
                <a:spcPct val="80000"/>
              </a:lnSpc>
            </a:pPr>
            <a:r>
              <a:rPr lang="ru-RU" sz="1400"/>
              <a:t>Кулачковые патроны выполняются с ручным и механизированным приводом зажимных механизмов. 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33663" y="1905000"/>
            <a:ext cx="3951287" cy="1943100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Тонкостенная оправка с гидропластмассой 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16113"/>
            <a:ext cx="377190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</a:rPr>
              <a:t>           Применяют для установки по наружной или внутренней поверхности заготовок</a:t>
            </a:r>
            <a:endParaRPr lang="en-US" sz="20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7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>
                <a:solidFill>
                  <a:schemeClr val="tx2"/>
                </a:solidFill>
              </a:rPr>
              <a:t>Условные обозначения:</a:t>
            </a:r>
            <a:r>
              <a:rPr lang="ru-RU" sz="2700"/>
              <a:t> </a:t>
            </a:r>
          </a:p>
          <a:p>
            <a:pPr>
              <a:lnSpc>
                <a:spcPct val="90000"/>
              </a:lnSpc>
            </a:pPr>
            <a:endParaRPr lang="ru-RU" sz="2700"/>
          </a:p>
          <a:p>
            <a:pPr>
              <a:lnSpc>
                <a:spcPct val="90000"/>
              </a:lnSpc>
            </a:pPr>
            <a:r>
              <a:rPr lang="en-US" sz="2700"/>
              <a:t>Q</a:t>
            </a:r>
            <a:r>
              <a:rPr lang="ru-RU" sz="2700"/>
              <a:t> - сила на штоке цилиндра </a:t>
            </a:r>
          </a:p>
        </p:txBody>
      </p:sp>
      <p:pic>
        <p:nvPicPr>
          <p:cNvPr id="69639" name="Picture 7" descr="5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701925"/>
            <a:ext cx="3771900" cy="2443163"/>
          </a:xfrm>
          <a:noFill/>
          <a:ln/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39750" y="5445125"/>
            <a:ext cx="493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1 - рычаг; 2 - плунжер; 3 - гидропластмасса; </a:t>
            </a:r>
          </a:p>
          <a:p>
            <a:pPr algn="ctr"/>
            <a:r>
              <a:rPr lang="ru-RU"/>
              <a:t>4 - заготовка; 5 - разжимная планка; 6 - тяга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Консольная оправка с тарельчатыми пружинами 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700" b="1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700" b="1">
                <a:solidFill>
                  <a:schemeClr val="tx2"/>
                </a:solidFill>
              </a:rPr>
              <a:t>Условные обозначения:</a:t>
            </a:r>
            <a:r>
              <a:rPr lang="ru-RU" sz="270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700"/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R - радиус обрабатываемой поверхности заготовки;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Q - осевая сила на штоке механизированного привода. </a:t>
            </a:r>
          </a:p>
        </p:txBody>
      </p:sp>
      <p:pic>
        <p:nvPicPr>
          <p:cNvPr id="71691" name="Picture 11" descr="5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349500"/>
            <a:ext cx="3684588" cy="2478088"/>
          </a:xfrm>
          <a:noFill/>
          <a:ln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971550" y="5373688"/>
            <a:ext cx="3490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/>
            <a:r>
              <a:rPr lang="ru-RU"/>
              <a:t>1 - пакет тарельчатых пружин; </a:t>
            </a:r>
          </a:p>
          <a:p>
            <a:pPr indent="457200" algn="ctr"/>
            <a:r>
              <a:rPr lang="ru-RU"/>
              <a:t>2 - заготовка).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Тонкостенная втулка для крепления заготовок. 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Условные обозначения:</a:t>
            </a:r>
            <a:r>
              <a:rPr lang="ru-RU" sz="1600"/>
              <a:t>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D - диаметр установочной поверхности втулки; </a:t>
            </a:r>
          </a:p>
          <a:p>
            <a:pPr>
              <a:lnSpc>
                <a:spcPct val="80000"/>
              </a:lnSpc>
            </a:pPr>
            <a:r>
              <a:rPr lang="ru-RU" sz="1600"/>
              <a:t>h - толщина тонкостенной части втулки; </a:t>
            </a:r>
          </a:p>
          <a:p>
            <a:pPr>
              <a:lnSpc>
                <a:spcPct val="80000"/>
              </a:lnSpc>
            </a:pPr>
            <a:r>
              <a:rPr lang="ru-RU" sz="1600"/>
              <a:t>T - длина опорных поясков;</a:t>
            </a:r>
          </a:p>
          <a:p>
            <a:pPr>
              <a:lnSpc>
                <a:spcPct val="80000"/>
              </a:lnSpc>
            </a:pPr>
            <a:r>
              <a:rPr lang="ru-RU" sz="1600"/>
              <a:t> t - толщина опорных поясков; Smax - максимальный зазор между втулкой и заготовкой; 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ru-RU" sz="1600"/>
              <a:t>lk - длина контактного участка втулки;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ru-RU" sz="1600"/>
              <a:t> </a:t>
            </a:r>
            <a:r>
              <a:rPr lang="en-US" sz="1600"/>
              <a:t>l</a:t>
            </a:r>
            <a:r>
              <a:rPr lang="ru-RU" sz="1600"/>
              <a:t>з - длина заготовки; </a:t>
            </a:r>
          </a:p>
          <a:p>
            <a:pPr>
              <a:lnSpc>
                <a:spcPct val="80000"/>
              </a:lnSpc>
            </a:pPr>
            <a:r>
              <a:rPr lang="ru-RU" sz="1600"/>
              <a:t>Dз - диаметр базовой поверхности заготовки;</a:t>
            </a:r>
          </a:p>
          <a:p>
            <a:pPr>
              <a:lnSpc>
                <a:spcPct val="80000"/>
              </a:lnSpc>
            </a:pPr>
            <a:r>
              <a:rPr lang="ru-RU" sz="1600"/>
              <a:t> d - диаметр отверстия опорных поясков втулки. </a:t>
            </a:r>
          </a:p>
        </p:txBody>
      </p:sp>
      <p:pic>
        <p:nvPicPr>
          <p:cNvPr id="74764" name="Picture 12" descr="5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0575" y="2484438"/>
            <a:ext cx="3713163" cy="2879725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Разжимная токарная оправка 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300"/>
          </a:p>
          <a:p>
            <a:r>
              <a:rPr lang="ru-RU" sz="2300"/>
              <a:t>предназначена для базирования и закрепления заготовок деталей типов фланца, зубчатого колеса, втулки, стакана при обработке их наружных поверхностей на токарных станках.</a:t>
            </a:r>
          </a:p>
        </p:txBody>
      </p:sp>
      <p:pic>
        <p:nvPicPr>
          <p:cNvPr id="7988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060575"/>
            <a:ext cx="3025775" cy="3024188"/>
          </a:xfrm>
          <a:noFill/>
          <a:ln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323850" y="5229225"/>
            <a:ext cx="396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 i="1"/>
              <a:t>А - </a:t>
            </a:r>
            <a:r>
              <a:rPr lang="ru-RU" sz="1200"/>
              <a:t>оправка в сборе; б -</a:t>
            </a:r>
            <a:r>
              <a:rPr lang="ru-RU" sz="1200" i="1"/>
              <a:t> </a:t>
            </a:r>
            <a:r>
              <a:rPr lang="ru-RU" sz="1200"/>
              <a:t>детали оправки; </a:t>
            </a:r>
            <a:r>
              <a:rPr lang="ru-RU" sz="1200" i="1"/>
              <a:t>в - </a:t>
            </a:r>
            <a:r>
              <a:rPr lang="ru-RU" sz="1200"/>
              <a:t>схема обработки с использованием оправки; 1- кольцо; 2 - оправка; </a:t>
            </a:r>
            <a:r>
              <a:rPr lang="ru-RU" sz="1200" i="1"/>
              <a:t>3 - </a:t>
            </a:r>
            <a:r>
              <a:rPr lang="ru-RU" sz="1200"/>
              <a:t>цанга; </a:t>
            </a:r>
          </a:p>
          <a:p>
            <a:pPr algn="ctr"/>
            <a:r>
              <a:rPr lang="ru-RU" sz="1200" i="1"/>
              <a:t>4 - </a:t>
            </a:r>
            <a:r>
              <a:rPr lang="ru-RU" sz="1200"/>
              <a:t>гайка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Люнеты</a:t>
            </a:r>
          </a:p>
        </p:txBody>
      </p:sp>
      <p:pic>
        <p:nvPicPr>
          <p:cNvPr id="8192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04988" y="1905000"/>
            <a:ext cx="2190750" cy="2387600"/>
          </a:xfrm>
          <a:noFill/>
          <a:ln/>
        </p:spPr>
      </p:pic>
      <p:pic>
        <p:nvPicPr>
          <p:cNvPr id="8192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94350" y="1905000"/>
            <a:ext cx="2506663" cy="2387600"/>
          </a:xfrm>
          <a:noFill/>
          <a:ln/>
        </p:spPr>
      </p:pic>
      <p:sp>
        <p:nvSpPr>
          <p:cNvPr id="8192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55650" y="4365625"/>
            <a:ext cx="7696200" cy="19431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             </a:t>
            </a:r>
            <a:r>
              <a:rPr lang="ru-RU" sz="1600" b="1">
                <a:solidFill>
                  <a:schemeClr val="tx2"/>
                </a:solidFill>
              </a:rPr>
              <a:t>Неподвижный </a:t>
            </a:r>
            <a:r>
              <a:rPr lang="ru-RU" sz="1600" b="1" i="1">
                <a:solidFill>
                  <a:schemeClr val="tx2"/>
                </a:solidFill>
              </a:rPr>
              <a:t>(а) </a:t>
            </a:r>
            <a:r>
              <a:rPr lang="ru-RU" sz="1600" b="1">
                <a:solidFill>
                  <a:schemeClr val="tx2"/>
                </a:solidFill>
              </a:rPr>
              <a:t>и подвижный </a:t>
            </a:r>
            <a:r>
              <a:rPr lang="ru-RU" sz="1600" b="1" i="1">
                <a:solidFill>
                  <a:schemeClr val="tx2"/>
                </a:solidFill>
              </a:rPr>
              <a:t>(б) </a:t>
            </a:r>
            <a:r>
              <a:rPr lang="ru-RU" sz="1600" b="1">
                <a:solidFill>
                  <a:schemeClr val="tx2"/>
                </a:solidFill>
              </a:rPr>
              <a:t>люнеты: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 </a:t>
            </a:r>
            <a:r>
              <a:rPr lang="ru-RU" sz="1600"/>
              <a:t>1 -</a:t>
            </a:r>
            <a:r>
              <a:rPr lang="ru-RU" sz="1600" b="1"/>
              <a:t> </a:t>
            </a:r>
            <a:r>
              <a:rPr lang="ru-RU" sz="1600"/>
              <a:t>откидная часть; 2 - винт; </a:t>
            </a:r>
            <a:r>
              <a:rPr lang="ru-RU" sz="1600" i="1"/>
              <a:t>3 - </a:t>
            </a:r>
            <a:r>
              <a:rPr lang="ru-RU" sz="1600"/>
              <a:t>болт; </a:t>
            </a:r>
            <a:r>
              <a:rPr lang="ru-RU" sz="1600" i="1"/>
              <a:t>4 - </a:t>
            </a:r>
            <a:r>
              <a:rPr lang="ru-RU" sz="1600"/>
              <a:t>кулачки; 5 - планка;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</a:t>
            </a:r>
            <a:r>
              <a:rPr lang="ru-RU" sz="1600" i="1"/>
              <a:t>6 - </a:t>
            </a:r>
            <a:r>
              <a:rPr lang="ru-RU" sz="1600"/>
              <a:t>гайка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применяют в качестве дополнительной опоры при закреплении заготовок, у которых длина выступающей из патрона части составляет 12...15 диаметров и более. Люнеты подразделяются на неподвижные и подвижные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Планшайбы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16113"/>
            <a:ext cx="4608513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/>
              <a:t>отличаются конструкцией, наружными диаметрами, числом пазов для крепления наладок, размерами и располо­жением центрирующих элементов. </a:t>
            </a:r>
          </a:p>
          <a:p>
            <a:pPr>
              <a:lnSpc>
                <a:spcPct val="90000"/>
              </a:lnSpc>
            </a:pPr>
            <a:r>
              <a:rPr lang="ru-RU" sz="1600"/>
              <a:t>Приспособление состоит из диска, который навинчивается на шпиндель станка, и дополнительного диска </a:t>
            </a:r>
            <a:r>
              <a:rPr lang="ru-RU" sz="1600" i="1"/>
              <a:t>1, </a:t>
            </a:r>
            <a:r>
              <a:rPr lang="ru-RU" sz="1600"/>
              <a:t>прикрепленного к корпусу болтами. Три прихвата 2 передвигаются по пазам диска 7 на сухарях. Заготовка устанавливается на сменной наладке и закрепляется вручную прихватами или прихватами с регулируемой опорой, устанавливаемыми в один из рядов 33 отверстий. В отдельных случаях используется центральный зажим. Для установки наладок может быть использована также кольцевая выточка.</a:t>
            </a:r>
            <a:endParaRPr lang="ru-RU" sz="2700"/>
          </a:p>
        </p:txBody>
      </p:sp>
      <p:pic>
        <p:nvPicPr>
          <p:cNvPr id="8704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844675"/>
            <a:ext cx="2967037" cy="3035300"/>
          </a:xfrm>
          <a:noFill/>
          <a:ln/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23850" y="5157788"/>
            <a:ext cx="41767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chemeClr val="tx2"/>
                </a:solidFill>
              </a:rPr>
              <a:t>Унифицированная переналаживаемая токарная планшайба многократного применения, предназначенная для токарной обработки мелких и средних заготовок.</a:t>
            </a:r>
            <a:r>
              <a:rPr lang="ru-RU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5400" b="1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>
                <a:solidFill>
                  <a:schemeClr val="tx2"/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Универсальный двухкулачковый патрон.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365625"/>
            <a:ext cx="7696200" cy="15779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900"/>
              <a:t>а - общий вид патрона; б - схема механизма патрона.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9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9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Условные обозначения:</a:t>
            </a:r>
            <a:endParaRPr lang="en-US" sz="16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W - сила зажима; Mкр - требуемый крутящий момент на ключе; L - длина рукоятки; D - диаметр зажимаемой детали; </a:t>
            </a:r>
            <a:r>
              <a:rPr lang="en-US" sz="1600" i="1">
                <a:latin typeface="Times New Roman" pitchFamily="18" charset="0"/>
              </a:rPr>
              <a:t>l</a:t>
            </a:r>
            <a:r>
              <a:rPr lang="ru-RU" sz="1600" i="1" baseline="-25000">
                <a:latin typeface="Times New Roman" pitchFamily="18" charset="0"/>
              </a:rPr>
              <a:t>1</a:t>
            </a:r>
            <a:r>
              <a:rPr lang="ru-RU" sz="1600"/>
              <a:t> - длина направляющей части кулачка; </a:t>
            </a:r>
            <a:r>
              <a:rPr lang="en-US" sz="1600" i="1">
                <a:latin typeface="Times New Roman" pitchFamily="18" charset="0"/>
              </a:rPr>
              <a:t>l</a:t>
            </a:r>
            <a:r>
              <a:rPr lang="en-US" sz="1600" i="1" baseline="-25000">
                <a:latin typeface="Times New Roman" pitchFamily="18" charset="0"/>
              </a:rPr>
              <a:t>2</a:t>
            </a:r>
            <a:r>
              <a:rPr lang="ru-RU" sz="1600"/>
              <a:t> - расстояние между осью зажимного винта и осью призмы; a</a:t>
            </a:r>
            <a:r>
              <a:rPr lang="ru-RU" sz="1600" baseline="-25000"/>
              <a:t>1</a:t>
            </a:r>
            <a:r>
              <a:rPr lang="ru-RU" sz="1600"/>
              <a:t> - угол призмы кулачка. </a:t>
            </a:r>
          </a:p>
        </p:txBody>
      </p:sp>
      <p:pic>
        <p:nvPicPr>
          <p:cNvPr id="10246" name="Picture 6" descr="5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844675"/>
            <a:ext cx="5183187" cy="244792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Трехкулачковый самоцентрирующий патрон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5229225"/>
            <a:ext cx="7696200" cy="10080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(1 - корпус; 2 - диск; 3 - рейка; 4 - винт; 5 - накладной кулачок; 6 - коническое зубчатое колесо; 7 - крышка).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</a:t>
            </a:r>
            <a:r>
              <a:rPr lang="ru-RU" sz="1600" b="1">
                <a:solidFill>
                  <a:schemeClr val="tx2"/>
                </a:solidFill>
              </a:rPr>
              <a:t>Условные обозначения:</a:t>
            </a:r>
            <a:r>
              <a:rPr lang="ru-RU" sz="1600"/>
              <a:t> Н - ширина патрона; D - диаметр корпуса патрона. </a:t>
            </a:r>
          </a:p>
        </p:txBody>
      </p:sp>
      <p:pic>
        <p:nvPicPr>
          <p:cNvPr id="12294" name="Picture 6" descr="5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916113"/>
            <a:ext cx="4451350" cy="3036887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Самоцентрирующие трехкулачковые быстропереналаживаемые патроны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755650" y="4508500"/>
            <a:ext cx="4103688" cy="15128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200"/>
              <a:t>Самоцентрирующие трехкулачковые клиновые патроны для об¬работки заготовок типа вала (а) и диска (б):</a:t>
            </a:r>
          </a:p>
          <a:p>
            <a:pPr algn="ctr">
              <a:buFont typeface="Wingdings" pitchFamily="2" charset="2"/>
              <a:buNone/>
            </a:pPr>
            <a:endParaRPr lang="ru-RU" sz="1200"/>
          </a:p>
          <a:p>
            <a:pPr algn="ctr">
              <a:buFont typeface="Wingdings" pitchFamily="2" charset="2"/>
              <a:buNone/>
            </a:pPr>
            <a:r>
              <a:rPr lang="ru-RU" sz="1200"/>
              <a:t> </a:t>
            </a:r>
            <a:r>
              <a:rPr lang="ru-RU" sz="1000"/>
              <a:t>1- основной кулачок; 2-эксцентрик; 3- накладной кулачок; 4- тяга; 5 -плавающий центр; 6 - сменная вставка; 7- корпус; 8 - втулка с клиновыми замками; 9 - втулка; 10 - винт; 11, 12 - фланцы; 13 - штифт; 14 – вставка</a:t>
            </a:r>
          </a:p>
          <a:p>
            <a:pPr algn="ctr"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6300" y="1905000"/>
            <a:ext cx="4062413" cy="4038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предназначены для базирования и закрепления заготовок типа вала и диска при обработке на токарных станках, в том числе с ЧПУ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/>
              <a:t>Применение автоматизированного патрона сокращает время на зажим заготовки и открепление обработанной детали по сравнению с ручным механизмом на 70...80</a:t>
            </a:r>
            <a:r>
              <a:rPr lang="ru-RU" sz="1600" i="1"/>
              <a:t>% </a:t>
            </a:r>
            <a:r>
              <a:rPr lang="ru-RU" sz="1600"/>
              <a:t>в значительной мере облегчает труд рабочего.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916113"/>
            <a:ext cx="3673475" cy="26765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Универсальный четырехкулачковый патрон </a:t>
            </a:r>
          </a:p>
        </p:txBody>
      </p:sp>
      <p:pic>
        <p:nvPicPr>
          <p:cNvPr id="28679" name="Picture 7" descr="5_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1916113"/>
            <a:ext cx="4411663" cy="2676525"/>
          </a:xfrm>
          <a:noFill/>
          <a:ln/>
        </p:spPr>
      </p:pic>
      <p:sp>
        <p:nvSpPr>
          <p:cNvPr id="286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652963"/>
            <a:ext cx="7696200" cy="12906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1 - тяга; 2, 3, 4, 7 - втулки; 5 - ось рычага; 6, 10 - рычаги; 8 - плавающий шарик;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9 - кулачок; 11 - ось рычага).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Применяют для установки и зажима деталей некруглой формы. 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Нетрадиционные токарные патроны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Самоцентрирующие кулачковых патроны нетрадиционной конструкции (с системой двойного захвата) используют при точной обработке, когда необходимо исключить любую возможность деформации заготовки.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Нетрадиционные токарные патроны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Такие патроны используют при точной обработке, когда необходимо исключить любую возможность деформации заготовки.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Широко открывающийся самоцентрирующий патрон предназначен для токарной обработки деталей типа вилок. Длина хода зажима 210 мм. Система перемещения заготовки — рычажная.</a:t>
            </a:r>
          </a:p>
        </p:txBody>
      </p:sp>
      <p:pic>
        <p:nvPicPr>
          <p:cNvPr id="174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133600"/>
            <a:ext cx="2520950" cy="3382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334</TotalTime>
  <Words>2029</Words>
  <Application>Microsoft Office PowerPoint</Application>
  <PresentationFormat>Экран (4:3)</PresentationFormat>
  <Paragraphs>251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Студия</vt:lpstr>
      <vt:lpstr>ПРИСПОСОБЛЕНИЯ ДЛЯ ТОКАРНЫХ СТАНКОВ</vt:lpstr>
      <vt:lpstr>КЛАССИФИКАЦИЯ ТОКАРНЫХ ПРИСПОСОБЛЕНИЙ</vt:lpstr>
      <vt:lpstr>Кулачковые патроны</vt:lpstr>
      <vt:lpstr>Универсальный двухкулачковый патрон. </vt:lpstr>
      <vt:lpstr>Трехкулачковый самоцентрирующий патрон</vt:lpstr>
      <vt:lpstr>Самоцентрирующие трехкулачковые быстропереналаживаемые патроны</vt:lpstr>
      <vt:lpstr>Универсальный четырехкулачковый патрон </vt:lpstr>
      <vt:lpstr>Нетрадиционные токарные патроны</vt:lpstr>
      <vt:lpstr>Нетрадиционные токарные патроны </vt:lpstr>
      <vt:lpstr>Нетрадиционные токарные патроны</vt:lpstr>
      <vt:lpstr>Нетрадиционные токарные патроны</vt:lpstr>
      <vt:lpstr>Нетрадиционные токарные патроны</vt:lpstr>
      <vt:lpstr>Поводковый патрон</vt:lpstr>
      <vt:lpstr>Поводковые патроны</vt:lpstr>
      <vt:lpstr>Мембранный патрон рожкового типа</vt:lpstr>
      <vt:lpstr>Цанговые патроны </vt:lpstr>
      <vt:lpstr>Подающая цанга</vt:lpstr>
      <vt:lpstr>Зажимная цанга </vt:lpstr>
      <vt:lpstr>Токарные центры</vt:lpstr>
      <vt:lpstr>Типы токарных центров </vt:lpstr>
      <vt:lpstr>Типы токарных центров</vt:lpstr>
      <vt:lpstr>Вращающиеся центры</vt:lpstr>
      <vt:lpstr>Плавающий центр для станков с ЧПУ </vt:lpstr>
      <vt:lpstr>Хомутики</vt:lpstr>
      <vt:lpstr>Трехкулачковый поводковый патрон </vt:lpstr>
      <vt:lpstr>Токарные оправки</vt:lpstr>
      <vt:lpstr>Виды токарных оправок</vt:lpstr>
      <vt:lpstr>Жесткие центровые оправки</vt:lpstr>
      <vt:lpstr>Оправка кулачковая шпиндельная </vt:lpstr>
      <vt:lpstr>Тонкостенная оправка с гидропластмассой </vt:lpstr>
      <vt:lpstr>Консольная оправка с тарельчатыми пружинами </vt:lpstr>
      <vt:lpstr>Тонкостенная втулка для крепления заготовок. </vt:lpstr>
      <vt:lpstr>Разжимная токарная оправка </vt:lpstr>
      <vt:lpstr>Люнеты</vt:lpstr>
      <vt:lpstr>Планшайбы</vt:lpstr>
      <vt:lpstr>Слайд 36</vt:lpstr>
    </vt:vector>
  </TitlesOfParts>
  <Company>Колледж ПТЭиС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ПРИСПОСОБЛЕНИЯ ДЛЯ ТОКАРНЫХ СТАНКОВ</dc:title>
  <dc:creator>Шадрина</dc:creator>
  <cp:lastModifiedBy>Admin</cp:lastModifiedBy>
  <cp:revision>9</cp:revision>
  <dcterms:created xsi:type="dcterms:W3CDTF">2008-10-02T10:43:23Z</dcterms:created>
  <dcterms:modified xsi:type="dcterms:W3CDTF">2013-02-03T10:28:43Z</dcterms:modified>
</cp:coreProperties>
</file>