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 varScale="1">
        <p:scale>
          <a:sx n="88" d="100"/>
          <a:sy n="88" d="100"/>
        </p:scale>
        <p:origin x="-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9DB51B-D394-43C0-9550-D1CD2C3D7E8D}" type="datetimeFigureOut">
              <a:rPr lang="ru-RU" smtClean="0"/>
              <a:pPr/>
              <a:t>24.11.2011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0494C6-9709-4C87-9A58-C941E8E836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1857364"/>
            <a:ext cx="6172200" cy="271464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Тема 5. «ОТНОСИТЛЬЕНЫЕ </a:t>
            </a:r>
            <a:r>
              <a:rPr lang="ru-RU" sz="4000" dirty="0" smtClean="0"/>
              <a:t>И АБСОЛЮТНЫЕ </a:t>
            </a:r>
            <a:r>
              <a:rPr lang="ru-RU" sz="4000" dirty="0" smtClean="0"/>
              <a:t>Величины»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309360"/>
          </a:xfrm>
        </p:spPr>
        <p:txBody>
          <a:bodyPr>
            <a:normAutofit/>
          </a:bodyPr>
          <a:lstStyle/>
          <a:p>
            <a:r>
              <a:rPr lang="ru-RU" dirty="0" smtClean="0"/>
              <a:t>Знаменатель (основание, база сравнения) – величина , с которой  производится сравнение </a:t>
            </a:r>
          </a:p>
          <a:p>
            <a:r>
              <a:rPr lang="ru-RU" dirty="0" smtClean="0"/>
              <a:t>Сравниваемая(отчетная, текущая) – величина, которая сравнивается .</a:t>
            </a:r>
          </a:p>
          <a:p>
            <a:pPr>
              <a:buNone/>
            </a:pPr>
            <a:r>
              <a:rPr lang="ru-RU" dirty="0" smtClean="0"/>
              <a:t>Относительная величина показывает во сколько раз сравниваемая величина больше или меньше базисной, или какую долю, первая составляет по отношению ко второй. В ряде случаев относительная величина показывает, сколько единиц одной величины приходится на единицу другой.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Важное свойство – относительная величина абстрагирует  различие относительных величин и позволяет сравнивать такие явления абсолютных величин, которые не сопоставимы.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выражения относительных </a:t>
            </a:r>
            <a:r>
              <a:rPr lang="ru-RU" dirty="0" smtClean="0"/>
              <a:t>величин: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результате сопоставления одноименных абсолютных величин получают </a:t>
            </a:r>
            <a:r>
              <a:rPr lang="ru-RU" b="1" u="sng" dirty="0" smtClean="0"/>
              <a:t>неименованные относительные величины</a:t>
            </a:r>
            <a:r>
              <a:rPr lang="ru-RU" dirty="0" smtClean="0"/>
              <a:t>, она могут отражаться в виде долей, кратких соотношений, процентных соотношений, в виде промилле.</a:t>
            </a:r>
          </a:p>
          <a:p>
            <a:r>
              <a:rPr lang="ru-RU" dirty="0" smtClean="0"/>
              <a:t>Результатом сопоставления разноименных величин являются  </a:t>
            </a:r>
            <a:r>
              <a:rPr lang="ru-RU" b="1" u="sng" dirty="0" smtClean="0"/>
              <a:t>именованные относительные ве</a:t>
            </a:r>
            <a:r>
              <a:rPr lang="ru-RU" dirty="0" smtClean="0"/>
              <a:t>личины . Их название образуется сочетанием сравниваемой и базисной абсолютных величин. Выбор формы зависит от характера аналитической задачи, которая состоит в том, чтобы с наибольшей ясностью выразить соотношения.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400" dirty="0" smtClean="0"/>
              <a:t>Виды </a:t>
            </a:r>
            <a:r>
              <a:rPr lang="ru-RU" sz="5400" dirty="0" smtClean="0"/>
              <a:t>относительных </a:t>
            </a:r>
            <a:r>
              <a:rPr lang="ru-RU" sz="5400" dirty="0" smtClean="0"/>
              <a:t>величин: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71942"/>
            <a:ext cx="8229600" cy="223741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737748"/>
          </a:xfrm>
        </p:spPr>
        <p:txBody>
          <a:bodyPr/>
          <a:lstStyle/>
          <a:p>
            <a:pPr marL="880110" indent="-742950" algn="ctr">
              <a:buAutoNum type="arabicPeriod"/>
            </a:pPr>
            <a:r>
              <a:rPr lang="ru-RU" sz="4400" dirty="0" smtClean="0"/>
              <a:t>Относительная </a:t>
            </a:r>
            <a:r>
              <a:rPr lang="ru-RU" sz="4400" dirty="0" smtClean="0"/>
              <a:t>величина динамики = </a:t>
            </a:r>
            <a:endParaRPr lang="ru-RU" sz="4400" dirty="0" smtClean="0"/>
          </a:p>
          <a:p>
            <a:pPr marL="880110" indent="-742950" algn="ctr">
              <a:buNone/>
            </a:pPr>
            <a:r>
              <a:rPr lang="ru-RU" sz="4400" dirty="0" smtClean="0"/>
              <a:t>достигнутый </a:t>
            </a:r>
            <a:r>
              <a:rPr lang="ru-RU" sz="4400" dirty="0" smtClean="0"/>
              <a:t>показатель / базисный показатель.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2. </a:t>
            </a:r>
            <a:r>
              <a:rPr lang="ru-RU" sz="5400" dirty="0" smtClean="0"/>
              <a:t>Относительная величина планового задания = план / факт.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3. </a:t>
            </a:r>
            <a:r>
              <a:rPr lang="ru-RU" sz="5400" dirty="0" smtClean="0"/>
              <a:t>Относительная величина выполнения плана = факт / план.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4. </a:t>
            </a:r>
            <a:r>
              <a:rPr lang="ru-RU" sz="6000" dirty="0" smtClean="0"/>
              <a:t>Относительная величина структуры = часть / целое.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5. </a:t>
            </a:r>
            <a:r>
              <a:rPr lang="ru-RU" sz="5400" dirty="0" smtClean="0"/>
              <a:t>Относительная величина координации =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чать1 </a:t>
            </a:r>
            <a:r>
              <a:rPr lang="ru-RU" sz="5400" dirty="0" smtClean="0"/>
              <a:t>/ часть2.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800" dirty="0" smtClean="0"/>
              <a:t>6.Относительная величина интенсивности </a:t>
            </a:r>
            <a:endParaRPr lang="ru-RU" sz="4800" dirty="0" smtClean="0"/>
          </a:p>
          <a:p>
            <a:pPr algn="ctr">
              <a:buNone/>
            </a:pPr>
            <a:r>
              <a:rPr lang="ru-RU" sz="3600" dirty="0" smtClean="0"/>
              <a:t>характеризует </a:t>
            </a:r>
            <a:r>
              <a:rPr lang="ru-RU" sz="3600" dirty="0" smtClean="0"/>
              <a:t>распределение явлений в определенной среде (насыщенность каким-либо явлением) – всегда соотношение разноименных величин.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7. </a:t>
            </a:r>
            <a:r>
              <a:rPr lang="ru-RU" sz="4400" dirty="0" smtClean="0"/>
              <a:t>Относительная  величина уровня социально - экономического  явления</a:t>
            </a:r>
            <a:r>
              <a:rPr lang="ru-RU" sz="3200" dirty="0" smtClean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характеризует  размеры  производства различных видов продукции на душу населения.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Цель – изучить понятие и виды относительных и абсолютных величин, научиться правильно соотносить абсолютные величины при расчёте относительных величин.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8. </a:t>
            </a:r>
            <a:r>
              <a:rPr lang="ru-RU" sz="6600" dirty="0" smtClean="0"/>
              <a:t>Относительная величина сравнения </a:t>
            </a:r>
            <a:r>
              <a:rPr lang="ru-RU" sz="3600" dirty="0" smtClean="0"/>
              <a:t>представляет </a:t>
            </a:r>
            <a:r>
              <a:rPr lang="ru-RU" sz="3600" dirty="0" smtClean="0"/>
              <a:t>собой отношение одноименных величин, относящихся к различным объектам.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Путём соотношения каких величин рассчитывается относительная величина?</a:t>
            </a:r>
          </a:p>
          <a:p>
            <a:r>
              <a:rPr lang="ru-RU" dirty="0" smtClean="0"/>
              <a:t>Назовите тип абсолютной величины единицей измерения которой могут являться чел./часы?</a:t>
            </a:r>
          </a:p>
          <a:p>
            <a:r>
              <a:rPr lang="ru-RU" dirty="0" smtClean="0"/>
              <a:t>Приведите пример именованной величины?</a:t>
            </a:r>
          </a:p>
          <a:p>
            <a:r>
              <a:rPr lang="ru-RU" dirty="0" smtClean="0"/>
              <a:t>Назовите виды относительных величин, которые относятся к категории неименованных?</a:t>
            </a:r>
          </a:p>
          <a:p>
            <a:r>
              <a:rPr lang="ru-RU" dirty="0" smtClean="0"/>
              <a:t>При изучении какой дисциплины Вы сталкивались с относительной величиной выполнения плана?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Гореева</a:t>
            </a:r>
            <a:r>
              <a:rPr lang="ru-RU" dirty="0" smtClean="0"/>
              <a:t> Н.М. «Статистика», </a:t>
            </a:r>
            <a:r>
              <a:rPr lang="ru-RU" dirty="0" err="1" smtClean="0"/>
              <a:t>учеб.пособие.-М..:Эксмо</a:t>
            </a:r>
            <a:r>
              <a:rPr lang="ru-RU" dirty="0" smtClean="0"/>
              <a:t>, 2010г.</a:t>
            </a:r>
          </a:p>
          <a:p>
            <a:pPr lvl="0"/>
            <a:r>
              <a:rPr lang="ru-RU" dirty="0" smtClean="0"/>
              <a:t>Громыко Г. Л. «Теория статистики», учебник.- М.: ИНФРА-М, 2005г.</a:t>
            </a:r>
          </a:p>
          <a:p>
            <a:pPr lvl="0"/>
            <a:r>
              <a:rPr lang="ru-RU" dirty="0" smtClean="0"/>
              <a:t>Гусаров В.М. «Статистика», Учеб. Пособие для вузов. – М.: ЮНИТИ_ДАНА, 2002г. </a:t>
            </a:r>
          </a:p>
          <a:p>
            <a:pPr lvl="0"/>
            <a:r>
              <a:rPr lang="ru-RU" dirty="0" smtClean="0"/>
              <a:t>Елисеева И.И. «Статистика», учебник. – М.: Высшее образование, 2009г.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928802"/>
            <a:ext cx="6172200" cy="80374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План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928934"/>
            <a:ext cx="6172200" cy="1371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1.Абсолютные величины</a:t>
            </a:r>
          </a:p>
          <a:p>
            <a:pPr algn="ctr"/>
            <a:r>
              <a:rPr lang="ru-RU" sz="2800" dirty="0" smtClean="0"/>
              <a:t>2.Относительные величины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35729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1.Абсолютные величины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0236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Абсолютные величины- показатель полученный в результате непосредственного наблюдения в конкретных условиях места и времени.</a:t>
            </a:r>
          </a:p>
          <a:p>
            <a:pPr>
              <a:buNone/>
            </a:pPr>
            <a:r>
              <a:rPr lang="ru-RU" dirty="0" smtClean="0"/>
              <a:t>Абсолютные статистические величины показывают объем, размеры, уровни различных социально- экономических явлений.</a:t>
            </a:r>
          </a:p>
          <a:p>
            <a:pPr>
              <a:buNone/>
            </a:pPr>
            <a:r>
              <a:rPr lang="ru-RU" dirty="0" smtClean="0"/>
              <a:t>Они отражают уровни в физических мерах объема, веса. В общем статистические величины это именованные числа. Они всегда имеют определенную размерность и единицы измерения, последнее определяет сущность абсолютной величины.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абсолютных величин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Натуральные- такие единицы , которые отражают величину предметов, вещей в физических мерах (вес, объем, площадь).</a:t>
            </a:r>
          </a:p>
          <a:p>
            <a:r>
              <a:rPr lang="ru-RU" dirty="0" smtClean="0"/>
              <a:t>2. Денежные (стоимостные)- используются для характеристики многих экономических показателей в стоимостном выражении.</a:t>
            </a:r>
          </a:p>
          <a:p>
            <a:r>
              <a:rPr lang="ru-RU" dirty="0" smtClean="0"/>
              <a:t>3. Трудовые- используются для определения затрат труда (чел/час, чел/день).</a:t>
            </a:r>
          </a:p>
          <a:p>
            <a:r>
              <a:rPr lang="ru-RU" dirty="0" smtClean="0"/>
              <a:t>4. Условно-натуральные- используются для сведения воедино нескольких разновидностей потребительных стоимостей(мыло- 40% жирности)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</a:t>
            </a:r>
            <a:r>
              <a:rPr lang="ru-RU" dirty="0" smtClean="0"/>
              <a:t>абсолютных </a:t>
            </a:r>
            <a:r>
              <a:rPr lang="ru-RU" dirty="0" smtClean="0"/>
              <a:t>величин: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Индивидуальные – отражают размеры количественных признаков у отдельных единиц изучаемой совокупности.</a:t>
            </a:r>
          </a:p>
          <a:p>
            <a:r>
              <a:rPr lang="ru-RU" dirty="0" smtClean="0"/>
              <a:t>2) Общие – выражают размеры, величину количественных признаков у всей изучаемой совокупности в целом.</a:t>
            </a:r>
          </a:p>
          <a:p>
            <a:pPr>
              <a:buNone/>
            </a:pPr>
            <a:r>
              <a:rPr lang="ru-RU" dirty="0" smtClean="0"/>
              <a:t>Абсолютные величины отражают наличие тех или иных ресурсов – это основа материального учета.</a:t>
            </a:r>
          </a:p>
          <a:p>
            <a:pPr>
              <a:buNone/>
            </a:pPr>
            <a:r>
              <a:rPr lang="ru-RU" dirty="0" smtClean="0"/>
              <a:t>Они  наиболее активно отражают развитие экономики.</a:t>
            </a:r>
          </a:p>
          <a:p>
            <a:pPr>
              <a:buNone/>
            </a:pPr>
            <a:r>
              <a:rPr lang="ru-RU" dirty="0" smtClean="0"/>
              <a:t>Абсолютные величины являются основой для расчета различных  статистических показателей.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2.Относительные величины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Относительные величины – это обобщенный показатель, полученный в результате деления первого абсолютного показателя на </a:t>
            </a:r>
            <a:r>
              <a:rPr lang="ru-RU" dirty="0" smtClean="0"/>
              <a:t>другой.</a:t>
            </a: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Относительные статистические величины выражают количественные соотношения между явлениями  общественной жизни, они получаются в результате деления одной абсолютной величины на другую.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93</TotalTime>
  <Words>629</Words>
  <Application>Microsoft Office PowerPoint</Application>
  <PresentationFormat>Экран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  Тема 5. «ОТНОСИТЛЬЕНЫЕ И АБСОЛЮТНЫЕ Величины»</vt:lpstr>
      <vt:lpstr>Слайд 2</vt:lpstr>
      <vt:lpstr>План</vt:lpstr>
      <vt:lpstr>1.Абсолютные величины</vt:lpstr>
      <vt:lpstr>Слайд 5</vt:lpstr>
      <vt:lpstr>Типы абсолютных величин</vt:lpstr>
      <vt:lpstr>Виды абсолютных величин: </vt:lpstr>
      <vt:lpstr>2.Относительные величины</vt:lpstr>
      <vt:lpstr>Слайд 9</vt:lpstr>
      <vt:lpstr>Слайд 10</vt:lpstr>
      <vt:lpstr>Формы выражения относительных величин: </vt:lpstr>
      <vt:lpstr>  Виды относительных величин: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Контрольные вопросы: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«ОТНОСИТЛЬЕНЫЕ И АБСОЛЮТНЫЕ ВЕЛиЧИНЫ»</dc:title>
  <dc:creator>любочка</dc:creator>
  <cp:lastModifiedBy>1</cp:lastModifiedBy>
  <cp:revision>12</cp:revision>
  <dcterms:created xsi:type="dcterms:W3CDTF">2011-11-20T19:07:23Z</dcterms:created>
  <dcterms:modified xsi:type="dcterms:W3CDTF">2011-11-24T14:01:11Z</dcterms:modified>
</cp:coreProperties>
</file>